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embeddedFontLst>
    <p:embeddedFont>
      <p:font typeface="Old Standard TT" panose="020B0604020202020204" charset="0"/>
      <p:regular r:id="rId68"/>
      <p:bold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irtual.itca.edu.sv/Mediadores/stis/43___visiones_interna_y_externa_de_las_pruebas.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blog.elevenpaths.com/2014/12/qa-pruebas-para-asegurar-la-calidad-del.html"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lideplayer.es/slide/5567818/release/woothe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6d3257410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6d325741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6d325741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6d325741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d3257410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d3257410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6d3257410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6d3257410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6d3257410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6d3257410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6d3257410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6d325741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6d3257410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6d3257410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6d3257410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6d3257410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6d3257410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6d3257410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6d3257410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6d3257410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6d32574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6d32574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6d3257410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6d3257410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6d3257410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6d3257410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6d3257410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6d3257410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d3257410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d3257410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6d3257410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6d3257410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6d4b063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6d4b063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6d4b063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6d4b063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6d9f1bcf4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6d9f1bcf4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6d3257410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6d3257410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6d4b063e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6d4b063e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6cf07647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6cf07647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6d4b063e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6d4b063e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6d9f1bc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6d9f1bc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6d4b063e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6d4b063e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El desarrollo dirigido por pruebas se introdujo como parte de los métodos ágiles como la programación extrema.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6d9f1bcf4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6d9f1bcf4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1. Se comienza por identificar el incremento de funcionalidad requerido. Éste usualmente debe ser pequeño y aplicable en pocas líneas del código.</a:t>
            </a:r>
            <a:endParaRPr/>
          </a:p>
          <a:p>
            <a:pPr marL="0" lvl="0" indent="0" algn="l" rtl="0">
              <a:spcBef>
                <a:spcPts val="0"/>
              </a:spcBef>
              <a:spcAft>
                <a:spcPts val="0"/>
              </a:spcAft>
              <a:buClr>
                <a:schemeClr val="dk1"/>
              </a:buClr>
              <a:buSzPts val="1100"/>
              <a:buFont typeface="Arial"/>
              <a:buNone/>
            </a:pPr>
            <a:r>
              <a:rPr lang="es-419"/>
              <a:t>2. Se escribe una prueba para esta funcionalidad y se implementa como una prueba</a:t>
            </a:r>
            <a:endParaRPr/>
          </a:p>
          <a:p>
            <a:pPr marL="0" lvl="0" indent="0" algn="l" rtl="0">
              <a:spcBef>
                <a:spcPts val="0"/>
              </a:spcBef>
              <a:spcAft>
                <a:spcPts val="0"/>
              </a:spcAft>
              <a:buClr>
                <a:schemeClr val="dk1"/>
              </a:buClr>
              <a:buSzPts val="1100"/>
              <a:buFont typeface="Arial"/>
              <a:buNone/>
            </a:pPr>
            <a:r>
              <a:rPr lang="es-419"/>
              <a:t>automatizada. Esto significa que la prueba puede ejecutarse y reportarse, sin importar si aprueba o falla.</a:t>
            </a:r>
            <a:endParaRPr/>
          </a:p>
          <a:p>
            <a:pPr marL="0" lvl="0" indent="0" algn="l" rtl="0">
              <a:spcBef>
                <a:spcPts val="0"/>
              </a:spcBef>
              <a:spcAft>
                <a:spcPts val="0"/>
              </a:spcAft>
              <a:buClr>
                <a:schemeClr val="dk1"/>
              </a:buClr>
              <a:buSzPts val="1100"/>
              <a:buFont typeface="Arial"/>
              <a:buNone/>
            </a:pPr>
            <a:r>
              <a:rPr lang="es-419"/>
              <a:t>3. Luego se corre la prueba, junto con todas las otras pruebas que se implementaron.</a:t>
            </a:r>
            <a:endParaRPr/>
          </a:p>
          <a:p>
            <a:pPr marL="0" lvl="0" indent="0" algn="l" rtl="0">
              <a:spcBef>
                <a:spcPts val="0"/>
              </a:spcBef>
              <a:spcAft>
                <a:spcPts val="0"/>
              </a:spcAft>
              <a:buClr>
                <a:schemeClr val="dk1"/>
              </a:buClr>
              <a:buSzPts val="1100"/>
              <a:buFont typeface="Arial"/>
              <a:buNone/>
            </a:pPr>
            <a:r>
              <a:rPr lang="es-419"/>
              <a:t>Inicialmente, no se aplica la funcionalidad, de modo que la nueva prueba fallará.</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s-419"/>
              <a:t>4. Luego se implementa la funcionalidad y se opera nuevamente la prueba. Esto puede</a:t>
            </a:r>
            <a:endParaRPr/>
          </a:p>
          <a:p>
            <a:pPr marL="0" lvl="0" indent="0" algn="l" rtl="0">
              <a:spcBef>
                <a:spcPts val="0"/>
              </a:spcBef>
              <a:spcAft>
                <a:spcPts val="0"/>
              </a:spcAft>
              <a:buClr>
                <a:schemeClr val="dk1"/>
              </a:buClr>
              <a:buSzPts val="1100"/>
              <a:buFont typeface="Arial"/>
              <a:buNone/>
            </a:pPr>
            <a:r>
              <a:rPr lang="es-419"/>
              <a:t>incluir la refactorización del código existente, para perfeccionarlo y adicionar nuevo</a:t>
            </a:r>
            <a:endParaRPr/>
          </a:p>
          <a:p>
            <a:pPr marL="0" lvl="0" indent="0" algn="l" rtl="0">
              <a:spcBef>
                <a:spcPts val="0"/>
              </a:spcBef>
              <a:spcAft>
                <a:spcPts val="0"/>
              </a:spcAft>
              <a:buClr>
                <a:schemeClr val="dk1"/>
              </a:buClr>
              <a:buSzPts val="1100"/>
              <a:buFont typeface="Arial"/>
              <a:buNone/>
            </a:pPr>
            <a:r>
              <a:rPr lang="es-419"/>
              <a:t>código a lo ya existente.</a:t>
            </a:r>
            <a:endParaRPr/>
          </a:p>
          <a:p>
            <a:pPr marL="0" lvl="0" indent="0" algn="l" rtl="0">
              <a:spcBef>
                <a:spcPts val="0"/>
              </a:spcBef>
              <a:spcAft>
                <a:spcPts val="0"/>
              </a:spcAft>
              <a:buClr>
                <a:schemeClr val="dk1"/>
              </a:buClr>
              <a:buSzPts val="1100"/>
              <a:buFont typeface="Arial"/>
              <a:buNone/>
            </a:pPr>
            <a:r>
              <a:rPr lang="es-419"/>
              <a:t>5. Una vez puestas en funcionamiento con éxito todas las pruebas, se avanza a la</a:t>
            </a:r>
            <a:endParaRPr/>
          </a:p>
          <a:p>
            <a:pPr marL="0" lvl="0" indent="0" algn="l" rtl="0">
              <a:spcBef>
                <a:spcPts val="0"/>
              </a:spcBef>
              <a:spcAft>
                <a:spcPts val="0"/>
              </a:spcAft>
              <a:buClr>
                <a:schemeClr val="dk1"/>
              </a:buClr>
              <a:buSzPts val="1100"/>
              <a:buFont typeface="Arial"/>
              <a:buNone/>
            </a:pPr>
            <a:r>
              <a:rPr lang="es-419"/>
              <a:t>implementación de la siguiente funcionalidad.</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6d9f1bcf4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6d9f1bcf4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6d9f1bcf4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6d9f1bcf4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6d4b063e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6d4b063e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6d4b063e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6d4b063e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6d4b063e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6d4b063e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6d4b063e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6d4b063e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6d4b063e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6d4b063e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6d4b063e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6d4b063e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FALTA LEER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dc95302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dc9530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rPr>
              <a:t>FALTA LEER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6d4b063e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6d4b063e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701d0e6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701d0e6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701d0e6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701d0e6e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6d32574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6d32574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u="sng">
                <a:solidFill>
                  <a:schemeClr val="hlink"/>
                </a:solidFill>
                <a:hlinkClick r:id="rId3"/>
              </a:rPr>
              <a:t>https://virtual.itca.edu.sv/Mediadores/stis/43___visiones_interna_y_externa_de_las_pruebas.html</a:t>
            </a:r>
            <a:endParaRPr/>
          </a:p>
          <a:p>
            <a:pPr marL="0" lvl="0" indent="0" algn="l" rtl="0">
              <a:spcBef>
                <a:spcPts val="0"/>
              </a:spcBef>
              <a:spcAft>
                <a:spcPts val="0"/>
              </a:spcAft>
              <a:buNone/>
            </a:pPr>
            <a:r>
              <a:rPr lang="es-419" u="sng">
                <a:solidFill>
                  <a:schemeClr val="hlink"/>
                </a:solidFill>
                <a:hlinkClick r:id="rId4"/>
              </a:rPr>
              <a:t>https://blog.elevenpaths.com/2014/12/qa-pruebas-para-asegurar-la-calidad-del.html</a:t>
            </a: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6d325741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6d325741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6d3257410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6d3257410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software libro</a:t>
            </a:r>
            <a:endParaRPr/>
          </a:p>
          <a:p>
            <a:pPr marL="0" lvl="0" indent="0" algn="l" rtl="0">
              <a:spcBef>
                <a:spcPts val="0"/>
              </a:spcBef>
              <a:spcAft>
                <a:spcPts val="0"/>
              </a:spcAft>
              <a:buNone/>
            </a:pPr>
            <a:r>
              <a:rPr lang="es-419"/>
              <a:t>http://materias.fi.uba.ar/7548/PruebasSoftware.pdf</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6d9f1bcf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6d9f1bcf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software libro</a:t>
            </a:r>
            <a:endParaRPr/>
          </a:p>
          <a:p>
            <a:pPr marL="0" lvl="0" indent="0" algn="l" rtl="0">
              <a:spcBef>
                <a:spcPts val="0"/>
              </a:spcBef>
              <a:spcAft>
                <a:spcPts val="0"/>
              </a:spcAft>
              <a:buNone/>
            </a:pPr>
            <a:r>
              <a:rPr lang="es-419"/>
              <a:t>http://materias.fi.uba.ar/7548/PruebasSoftware.pdf</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6d3257410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6d3257410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u="sng">
                <a:solidFill>
                  <a:schemeClr val="hlink"/>
                </a:solidFill>
                <a:hlinkClick r:id="rId3"/>
              </a:rPr>
              <a:t>https://slideplayer.es/slide/5567818/release/woothee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6d4b063e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6d4b063e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6d9f1bc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6d9f1bc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6d325741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6d325741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6d9f1bcf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6d9f1bcf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6d9f1bcf4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6d9f1bcf4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6fc9b40b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6fc9b40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419" sz="1400">
                <a:solidFill>
                  <a:schemeClr val="dk1"/>
                </a:solidFill>
                <a:latin typeface="Old Standard TT"/>
                <a:ea typeface="Old Standard TT"/>
                <a:cs typeface="Old Standard TT"/>
                <a:sym typeface="Old Standard TT"/>
              </a:rPr>
              <a:t>pruebas de regresión, cuando una parte del código ha sido modificado y se desea ver que el nuevo código cumple con los requerimientos anteriores y que no se ha alterado su funcionalidad después de la nueva modificación.</a:t>
            </a:r>
            <a:endParaRPr sz="14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Clr>
                <a:schemeClr val="dk1"/>
              </a:buClr>
              <a:buSzPts val="1100"/>
              <a:buFont typeface="Arial"/>
              <a:buNone/>
            </a:pPr>
            <a:endParaRPr sz="14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6fc9b40b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6fc9b40b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6d325741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6d325741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6d325741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6d325741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6d325741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6d325741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6d325741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6d325741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6d4b063e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6d4b063e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6d325741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6d325741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6d325741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6d325741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419" sz="1000">
                <a:solidFill>
                  <a:srgbClr val="222222"/>
                </a:solidFill>
              </a:rPr>
              <a:t>Selenium: Es un framework para pruebas de aplicaciones Web, descargable de forma gratuita desde su sitio web. Proporciona una herramienta de gabración y playback, que permite desarrollar pruebas sin necesidad de aprender un lenguaje de Scripting. Incluye características como grabación, playback, selección de campos, auto completar formularios, pruebas de recorrido (Walkthrough), debug, puntos de control, scripts ruby y otros formatos.</a:t>
            </a:r>
            <a:endParaRPr sz="1000">
              <a:solidFill>
                <a:srgbClr val="222222"/>
              </a:solidFill>
            </a:endParaRPr>
          </a:p>
          <a:p>
            <a:pPr marL="0" lvl="0" indent="0" algn="l" rtl="0">
              <a:lnSpc>
                <a:spcPct val="115000"/>
              </a:lnSpc>
              <a:spcBef>
                <a:spcPts val="0"/>
              </a:spcBef>
              <a:spcAft>
                <a:spcPts val="0"/>
              </a:spcAft>
              <a:buNone/>
            </a:pPr>
            <a:endParaRPr sz="1000">
              <a:solidFill>
                <a:srgbClr val="222222"/>
              </a:solidFill>
            </a:endParaRPr>
          </a:p>
          <a:p>
            <a:pPr marL="0" lvl="0" indent="0" algn="l" rtl="0">
              <a:lnSpc>
                <a:spcPct val="115000"/>
              </a:lnSpc>
              <a:spcBef>
                <a:spcPts val="0"/>
              </a:spcBef>
              <a:spcAft>
                <a:spcPts val="0"/>
              </a:spcAft>
              <a:buNone/>
            </a:pPr>
            <a:r>
              <a:rPr lang="es-419" sz="1000">
                <a:solidFill>
                  <a:srgbClr val="222222"/>
                </a:solidFill>
              </a:rPr>
              <a:t>HP: </a:t>
            </a:r>
            <a:r>
              <a:rPr lang="es-419" sz="1000">
                <a:solidFill>
                  <a:srgbClr val="222222"/>
                </a:solidFill>
                <a:highlight>
                  <a:srgbClr val="FFFFFF"/>
                </a:highlight>
              </a:rPr>
              <a:t>Proporciona la capacidad de automatizar pruebas funcionales y pruebas de regresión para software y ambientes de prueba.</a:t>
            </a: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None/>
            </a:pPr>
            <a:r>
              <a:rPr lang="es-419" sz="1000">
                <a:solidFill>
                  <a:srgbClr val="222222"/>
                </a:solidFill>
                <a:highlight>
                  <a:srgbClr val="FFFFFF"/>
                </a:highlight>
              </a:rPr>
              <a:t>Watir: Pronunciado “Water”, es una familia de librerías Ruby de Código Abierto (Open Source) para la automatización de navegadores web.</a:t>
            </a: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None/>
            </a:pPr>
            <a:r>
              <a:rPr lang="es-419" sz="1000">
                <a:solidFill>
                  <a:srgbClr val="222222"/>
                </a:solidFill>
                <a:highlight>
                  <a:srgbClr val="FFFFFF"/>
                </a:highlight>
              </a:rPr>
              <a:t>VS Test Proffesional</a:t>
            </a: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None/>
            </a:pPr>
            <a:r>
              <a:rPr lang="es-419" sz="1000">
                <a:solidFill>
                  <a:srgbClr val="222222"/>
                </a:solidFill>
                <a:highlight>
                  <a:srgbClr val="FFFFFF"/>
                </a:highlight>
              </a:rPr>
              <a:t>Rational : Herramienta de automatización de pruebas funcionales y de regresión</a:t>
            </a: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000">
              <a:solidFill>
                <a:srgbClr val="222222"/>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6d325741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6d325741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6fd899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6fd899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6fd89998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6fd8999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56d32574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56d32574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6d4b063e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6d4b063e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6d4b063e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6d4b063e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6d325741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6d325741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AbER5TVTHEc"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85zP_fq7etI"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5tJPXYA0Ne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bit.ly/2ZJi6dw"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bit.ly/2vrBYnE" TargetMode="External"/><Relationship Id="rId5" Type="http://schemas.openxmlformats.org/officeDocument/2006/relationships/hyperlink" Target="https://bit.ly/2V2A7F6" TargetMode="External"/><Relationship Id="rId4" Type="http://schemas.openxmlformats.org/officeDocument/2006/relationships/hyperlink" Target="https://bit.ly/2UJW5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a:t>Pruebas de software: Técnicas</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Jhonny Alexander Parra</a:t>
            </a:r>
            <a:endParaRPr/>
          </a:p>
          <a:p>
            <a:pPr marL="0" lvl="0" indent="0" algn="l" rtl="0">
              <a:spcBef>
                <a:spcPts val="0"/>
              </a:spcBef>
              <a:spcAft>
                <a:spcPts val="0"/>
              </a:spcAft>
              <a:buNone/>
            </a:pPr>
            <a:r>
              <a:rPr lang="es-419"/>
              <a:t>Miguel Angel Chaves</a:t>
            </a:r>
            <a:endParaRPr/>
          </a:p>
        </p:txBody>
      </p:sp>
      <p:pic>
        <p:nvPicPr>
          <p:cNvPr id="61" name="Google Shape;61;p13"/>
          <p:cNvPicPr preferRelativeResize="0"/>
          <p:nvPr/>
        </p:nvPicPr>
        <p:blipFill>
          <a:blip r:embed="rId3">
            <a:alphaModFix/>
          </a:blip>
          <a:stretch>
            <a:fillRect/>
          </a:stretch>
        </p:blipFill>
        <p:spPr>
          <a:xfrm>
            <a:off x="7792225" y="327825"/>
            <a:ext cx="1002900" cy="100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validación y de defecto</a:t>
            </a:r>
            <a:endParaRPr/>
          </a:p>
        </p:txBody>
      </p:sp>
      <p:sp>
        <p:nvSpPr>
          <p:cNvPr id="125" name="Google Shape;125;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lnSpc>
                <a:spcPct val="100000"/>
              </a:lnSpc>
              <a:spcBef>
                <a:spcPts val="1600"/>
              </a:spcBef>
              <a:spcAft>
                <a:spcPts val="0"/>
              </a:spcAft>
              <a:buNone/>
            </a:pPr>
            <a:endParaRPr/>
          </a:p>
          <a:p>
            <a:pPr marL="0" lvl="0" indent="0" algn="l" rtl="0">
              <a:lnSpc>
                <a:spcPct val="100000"/>
              </a:lnSpc>
              <a:spcBef>
                <a:spcPts val="0"/>
              </a:spcBef>
              <a:spcAft>
                <a:spcPts val="0"/>
              </a:spcAft>
              <a:buNone/>
            </a:pPr>
            <a:endParaRPr i="1"/>
          </a:p>
          <a:p>
            <a:pPr marL="0" lvl="0" indent="0" algn="l" rtl="0">
              <a:lnSpc>
                <a:spcPct val="100000"/>
              </a:lnSpc>
              <a:spcBef>
                <a:spcPts val="0"/>
              </a:spcBef>
              <a:spcAft>
                <a:spcPts val="0"/>
              </a:spcAft>
              <a:buNone/>
            </a:pPr>
            <a:r>
              <a:rPr lang="es-419" i="1"/>
              <a:t>Las pruebas pueden mostrar sólo la presencia de errores, más no su ausencia.</a:t>
            </a:r>
            <a:endParaRPr i="1"/>
          </a:p>
          <a:p>
            <a:pPr marL="0" lvl="0" indent="0" algn="l" rtl="0">
              <a:lnSpc>
                <a:spcPct val="100000"/>
              </a:lnSpc>
              <a:spcBef>
                <a:spcPts val="0"/>
              </a:spcBef>
              <a:spcAft>
                <a:spcPts val="0"/>
              </a:spcAft>
              <a:buNone/>
            </a:pPr>
            <a:r>
              <a:rPr lang="es-419"/>
              <a:t>(Dijkstra, 1972)</a:t>
            </a:r>
            <a:endParaRPr/>
          </a:p>
        </p:txBody>
      </p:sp>
      <p:pic>
        <p:nvPicPr>
          <p:cNvPr id="126" name="Google Shape;126;p22"/>
          <p:cNvPicPr preferRelativeResize="0"/>
          <p:nvPr/>
        </p:nvPicPr>
        <p:blipFill>
          <a:blip r:embed="rId3">
            <a:alphaModFix/>
          </a:blip>
          <a:stretch>
            <a:fillRect/>
          </a:stretch>
        </p:blipFill>
        <p:spPr>
          <a:xfrm>
            <a:off x="2084913" y="1172200"/>
            <a:ext cx="4974175" cy="2616124"/>
          </a:xfrm>
          <a:prstGeom prst="rect">
            <a:avLst/>
          </a:prstGeom>
          <a:noFill/>
          <a:ln>
            <a:noFill/>
          </a:ln>
        </p:spPr>
      </p:pic>
      <p:sp>
        <p:nvSpPr>
          <p:cNvPr id="127" name="Google Shape;127;p22"/>
          <p:cNvSpPr txBox="1"/>
          <p:nvPr/>
        </p:nvSpPr>
        <p:spPr>
          <a:xfrm>
            <a:off x="2128513" y="3749900"/>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Validación y verificación</a:t>
            </a:r>
            <a:endParaRPr/>
          </a:p>
        </p:txBody>
      </p:sp>
      <p:sp>
        <p:nvSpPr>
          <p:cNvPr id="133" name="Google Shape;133;p23"/>
          <p:cNvSpPr/>
          <p:nvPr/>
        </p:nvSpPr>
        <p:spPr>
          <a:xfrm>
            <a:off x="349675" y="1326400"/>
            <a:ext cx="3681000" cy="199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419" sz="3000">
                <a:latin typeface="Old Standard TT"/>
                <a:ea typeface="Old Standard TT"/>
                <a:cs typeface="Old Standard TT"/>
                <a:sym typeface="Old Standard TT"/>
              </a:rPr>
              <a:t>Validación:</a:t>
            </a:r>
            <a:endParaRPr sz="3000">
              <a:latin typeface="Old Standard TT"/>
              <a:ea typeface="Old Standard TT"/>
              <a:cs typeface="Old Standard TT"/>
              <a:sym typeface="Old Standard TT"/>
            </a:endParaRPr>
          </a:p>
          <a:p>
            <a:pPr marL="0" lvl="0" indent="0" algn="l" rtl="0">
              <a:spcBef>
                <a:spcPts val="0"/>
              </a:spcBef>
              <a:spcAft>
                <a:spcPts val="0"/>
              </a:spcAft>
              <a:buNone/>
            </a:pPr>
            <a:endParaRPr sz="3000">
              <a:latin typeface="Old Standard TT"/>
              <a:ea typeface="Old Standard TT"/>
              <a:cs typeface="Old Standard TT"/>
              <a:sym typeface="Old Standard TT"/>
            </a:endParaRPr>
          </a:p>
          <a:p>
            <a:pPr marL="0" lvl="0" indent="0" algn="l" rtl="0">
              <a:spcBef>
                <a:spcPts val="0"/>
              </a:spcBef>
              <a:spcAft>
                <a:spcPts val="0"/>
              </a:spcAft>
              <a:buNone/>
            </a:pPr>
            <a:r>
              <a:rPr lang="es-419" sz="3000" i="1">
                <a:latin typeface="Old Standard TT"/>
                <a:ea typeface="Old Standard TT"/>
                <a:cs typeface="Old Standard TT"/>
                <a:sym typeface="Old Standard TT"/>
              </a:rPr>
              <a:t>¿Construimos el producto correcto?</a:t>
            </a:r>
            <a:endParaRPr sz="3000" i="1">
              <a:latin typeface="Old Standard TT"/>
              <a:ea typeface="Old Standard TT"/>
              <a:cs typeface="Old Standard TT"/>
              <a:sym typeface="Old Standard TT"/>
            </a:endParaRPr>
          </a:p>
        </p:txBody>
      </p:sp>
      <p:sp>
        <p:nvSpPr>
          <p:cNvPr id="134" name="Google Shape;134;p23"/>
          <p:cNvSpPr/>
          <p:nvPr/>
        </p:nvSpPr>
        <p:spPr>
          <a:xfrm>
            <a:off x="4903575" y="1326400"/>
            <a:ext cx="3681000" cy="199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419" sz="3000">
                <a:latin typeface="Old Standard TT"/>
                <a:ea typeface="Old Standard TT"/>
                <a:cs typeface="Old Standard TT"/>
                <a:sym typeface="Old Standard TT"/>
              </a:rPr>
              <a:t>Verificación:</a:t>
            </a:r>
            <a:endParaRPr sz="3000">
              <a:latin typeface="Old Standard TT"/>
              <a:ea typeface="Old Standard TT"/>
              <a:cs typeface="Old Standard TT"/>
              <a:sym typeface="Old Standard TT"/>
            </a:endParaRPr>
          </a:p>
          <a:p>
            <a:pPr marL="0" lvl="0" indent="0" algn="l" rtl="0">
              <a:spcBef>
                <a:spcPts val="0"/>
              </a:spcBef>
              <a:spcAft>
                <a:spcPts val="0"/>
              </a:spcAft>
              <a:buNone/>
            </a:pPr>
            <a:endParaRPr sz="3000">
              <a:latin typeface="Old Standard TT"/>
              <a:ea typeface="Old Standard TT"/>
              <a:cs typeface="Old Standard TT"/>
              <a:sym typeface="Old Standard TT"/>
            </a:endParaRPr>
          </a:p>
          <a:p>
            <a:pPr marL="0" lvl="0" indent="0" algn="l" rtl="0">
              <a:spcBef>
                <a:spcPts val="0"/>
              </a:spcBef>
              <a:spcAft>
                <a:spcPts val="0"/>
              </a:spcAft>
              <a:buNone/>
            </a:pPr>
            <a:r>
              <a:rPr lang="es-419" sz="3000" i="1">
                <a:latin typeface="Old Standard TT"/>
                <a:ea typeface="Old Standard TT"/>
                <a:cs typeface="Old Standard TT"/>
                <a:sym typeface="Old Standard TT"/>
              </a:rPr>
              <a:t>¿Construimos bien el producto?</a:t>
            </a:r>
            <a:endParaRPr sz="3000" i="1">
              <a:latin typeface="Old Standard TT"/>
              <a:ea typeface="Old Standard TT"/>
              <a:cs typeface="Old Standard TT"/>
              <a:sym typeface="Old Standard TT"/>
            </a:endParaRPr>
          </a:p>
        </p:txBody>
      </p:sp>
      <p:pic>
        <p:nvPicPr>
          <p:cNvPr id="135" name="Google Shape;135;p23"/>
          <p:cNvPicPr preferRelativeResize="0"/>
          <p:nvPr/>
        </p:nvPicPr>
        <p:blipFill>
          <a:blip r:embed="rId3">
            <a:alphaModFix/>
          </a:blip>
          <a:stretch>
            <a:fillRect/>
          </a:stretch>
        </p:blipFill>
        <p:spPr>
          <a:xfrm>
            <a:off x="3345900" y="1058225"/>
            <a:ext cx="1196375" cy="1359875"/>
          </a:xfrm>
          <a:prstGeom prst="rect">
            <a:avLst/>
          </a:prstGeom>
          <a:noFill/>
          <a:ln>
            <a:noFill/>
          </a:ln>
        </p:spPr>
      </p:pic>
      <p:pic>
        <p:nvPicPr>
          <p:cNvPr id="136" name="Google Shape;136;p23"/>
          <p:cNvPicPr preferRelativeResize="0"/>
          <p:nvPr/>
        </p:nvPicPr>
        <p:blipFill>
          <a:blip r:embed="rId4">
            <a:alphaModFix/>
          </a:blip>
          <a:stretch>
            <a:fillRect/>
          </a:stretch>
        </p:blipFill>
        <p:spPr>
          <a:xfrm>
            <a:off x="7582599" y="782550"/>
            <a:ext cx="1635525" cy="1635549"/>
          </a:xfrm>
          <a:prstGeom prst="rect">
            <a:avLst/>
          </a:prstGeom>
          <a:noFill/>
          <a:ln>
            <a:noFill/>
          </a:ln>
        </p:spPr>
      </p:pic>
      <p:sp>
        <p:nvSpPr>
          <p:cNvPr id="137" name="Google Shape;137;p23"/>
          <p:cNvSpPr txBox="1"/>
          <p:nvPr/>
        </p:nvSpPr>
        <p:spPr>
          <a:xfrm>
            <a:off x="2011050" y="3775675"/>
            <a:ext cx="5121900" cy="9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2400">
                <a:latin typeface="Old Standard TT"/>
                <a:ea typeface="Old Standard TT"/>
                <a:cs typeface="Old Standard TT"/>
                <a:sym typeface="Old Standard TT"/>
              </a:rPr>
              <a:t>Las pruebas son solo una parte del proceso de validación y verificación del software.</a:t>
            </a:r>
            <a:endParaRPr sz="24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Inspecciones o revisiones de software</a:t>
            </a:r>
            <a:endParaRPr/>
          </a:p>
        </p:txBody>
      </p:sp>
      <p:sp>
        <p:nvSpPr>
          <p:cNvPr id="143" name="Google Shape;143;p24"/>
          <p:cNvSpPr txBox="1">
            <a:spLocks noGrp="1"/>
          </p:cNvSpPr>
          <p:nvPr>
            <p:ph type="body" idx="1"/>
          </p:nvPr>
        </p:nvSpPr>
        <p:spPr>
          <a:xfrm>
            <a:off x="311700" y="1149975"/>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s-419"/>
              <a:t>No hay que preocuparse por la interacción entre errores.</a:t>
            </a:r>
            <a:endParaRPr/>
          </a:p>
          <a:p>
            <a:pPr marL="457200" lvl="0" indent="-342900" algn="l" rtl="0">
              <a:spcBef>
                <a:spcPts val="0"/>
              </a:spcBef>
              <a:spcAft>
                <a:spcPts val="0"/>
              </a:spcAft>
              <a:buSzPts val="1800"/>
              <a:buAutoNum type="arabicPeriod"/>
            </a:pPr>
            <a:r>
              <a:rPr lang="es-419"/>
              <a:t>Las versiones incompletas de un sistema se pueden inspeccionar sin costos adicionales.</a:t>
            </a:r>
            <a:endParaRPr/>
          </a:p>
          <a:p>
            <a:pPr marL="457200" lvl="0" indent="-342900" algn="l" rtl="0">
              <a:spcBef>
                <a:spcPts val="0"/>
              </a:spcBef>
              <a:spcAft>
                <a:spcPts val="0"/>
              </a:spcAft>
              <a:buSzPts val="1800"/>
              <a:buAutoNum type="arabicPeriod"/>
            </a:pPr>
            <a:r>
              <a:rPr lang="es-419"/>
              <a:t>Una inspección puede considerar atributos más amplios de calidad de un programa, como el cumplimiento de estándares, la portabilidad y la mantenibilidad.</a:t>
            </a:r>
            <a:endParaRPr/>
          </a:p>
        </p:txBody>
      </p:sp>
      <p:sp>
        <p:nvSpPr>
          <p:cNvPr id="144" name="Google Shape;144;p24"/>
          <p:cNvSpPr/>
          <p:nvPr/>
        </p:nvSpPr>
        <p:spPr>
          <a:xfrm>
            <a:off x="2251500" y="3150700"/>
            <a:ext cx="1867200" cy="186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60% de los errores se encuentran en inspecciones informales.</a:t>
            </a:r>
            <a:endParaRPr>
              <a:latin typeface="Old Standard TT"/>
              <a:ea typeface="Old Standard TT"/>
              <a:cs typeface="Old Standard TT"/>
              <a:sym typeface="Old Standard TT"/>
            </a:endParaRPr>
          </a:p>
        </p:txBody>
      </p:sp>
      <p:sp>
        <p:nvSpPr>
          <p:cNvPr id="145" name="Google Shape;145;p24"/>
          <p:cNvSpPr/>
          <p:nvPr/>
        </p:nvSpPr>
        <p:spPr>
          <a:xfrm>
            <a:off x="5249175" y="3121900"/>
            <a:ext cx="1867200" cy="186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Cleanroom: 90% de los defectos pueden detectarse en inspecciones del programa.</a:t>
            </a:r>
            <a:endParaRPr>
              <a:latin typeface="Old Standard TT"/>
              <a:ea typeface="Old Standard TT"/>
              <a:cs typeface="Old Standard TT"/>
              <a:sym typeface="Old Standard T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¿Hasta qué punto validar y verificar?</a:t>
            </a:r>
            <a:endParaRPr/>
          </a:p>
        </p:txBody>
      </p:sp>
      <p:sp>
        <p:nvSpPr>
          <p:cNvPr id="151" name="Google Shape;151;p25"/>
          <p:cNvSpPr txBox="1">
            <a:spLocks noGrp="1"/>
          </p:cNvSpPr>
          <p:nvPr>
            <p:ph type="body" idx="1"/>
          </p:nvPr>
        </p:nvSpPr>
        <p:spPr>
          <a:xfrm>
            <a:off x="311700" y="11716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La meta es establecer confianza de que el sistema de software es </a:t>
            </a:r>
            <a:r>
              <a:rPr lang="es-419" b="1"/>
              <a:t>“adecuado”</a:t>
            </a:r>
            <a:r>
              <a:rPr lang="es-419"/>
              <a:t>:</a:t>
            </a:r>
            <a:endParaRPr/>
          </a:p>
          <a:p>
            <a:pPr marL="0" lvl="0" indent="0" algn="l" rtl="0">
              <a:spcBef>
                <a:spcPts val="1600"/>
              </a:spcBef>
              <a:spcAft>
                <a:spcPts val="1600"/>
              </a:spcAft>
              <a:buNone/>
            </a:pPr>
            <a:endParaRPr/>
          </a:p>
        </p:txBody>
      </p:sp>
      <p:sp>
        <p:nvSpPr>
          <p:cNvPr id="152" name="Google Shape;152;p25"/>
          <p:cNvSpPr/>
          <p:nvPr/>
        </p:nvSpPr>
        <p:spPr>
          <a:xfrm>
            <a:off x="189250" y="1792025"/>
            <a:ext cx="2603700" cy="295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800" i="1">
                <a:solidFill>
                  <a:schemeClr val="dk1"/>
                </a:solidFill>
                <a:latin typeface="Old Standard TT"/>
                <a:ea typeface="Old Standard TT"/>
                <a:cs typeface="Old Standard TT"/>
                <a:sym typeface="Old Standard TT"/>
              </a:rPr>
              <a:t>Propósito de software</a:t>
            </a:r>
            <a:r>
              <a:rPr lang="es-419" sz="1800">
                <a:solidFill>
                  <a:schemeClr val="dk1"/>
                </a:solidFill>
                <a:latin typeface="Old Standard TT"/>
                <a:ea typeface="Old Standard TT"/>
                <a:cs typeface="Old Standard TT"/>
                <a:sym typeface="Old Standard TT"/>
              </a:rPr>
              <a:t>: </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Clr>
                <a:schemeClr val="dk1"/>
              </a:buClr>
              <a:buSzPts val="1100"/>
              <a:buFont typeface="Arial"/>
              <a:buNone/>
            </a:pPr>
            <a:r>
              <a:rPr lang="es-419" sz="1800">
                <a:solidFill>
                  <a:schemeClr val="dk1"/>
                </a:solidFill>
                <a:latin typeface="Old Standard TT"/>
                <a:ea typeface="Old Standard TT"/>
                <a:cs typeface="Old Standard TT"/>
                <a:sym typeface="Old Standard TT"/>
              </a:rPr>
              <a:t>Cuanto más crítico sea el software, más importante debe ser su confiabilidad.</a:t>
            </a:r>
            <a:endParaRPr/>
          </a:p>
        </p:txBody>
      </p:sp>
      <p:sp>
        <p:nvSpPr>
          <p:cNvPr id="153" name="Google Shape;153;p25"/>
          <p:cNvSpPr/>
          <p:nvPr/>
        </p:nvSpPr>
        <p:spPr>
          <a:xfrm>
            <a:off x="2915325" y="1681625"/>
            <a:ext cx="2797800" cy="318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800" i="1">
                <a:solidFill>
                  <a:schemeClr val="dk1"/>
                </a:solidFill>
                <a:latin typeface="Old Standard TT"/>
                <a:ea typeface="Old Standard TT"/>
                <a:cs typeface="Old Standard TT"/>
                <a:sym typeface="Old Standard TT"/>
              </a:rPr>
              <a:t>Expectativas del usuario</a:t>
            </a:r>
            <a:r>
              <a:rPr lang="es-419" sz="1800">
                <a:solidFill>
                  <a:schemeClr val="dk1"/>
                </a:solidFill>
                <a:latin typeface="Old Standard TT"/>
                <a:ea typeface="Old Standard TT"/>
                <a:cs typeface="Old Standard TT"/>
                <a:sym typeface="Old Standard TT"/>
              </a:rPr>
              <a:t>: </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None/>
            </a:pPr>
            <a:r>
              <a:rPr lang="es-419" sz="1800">
                <a:solidFill>
                  <a:schemeClr val="dk1"/>
                </a:solidFill>
                <a:latin typeface="Old Standard TT"/>
                <a:ea typeface="Old Standard TT"/>
                <a:cs typeface="Old Standard TT"/>
                <a:sym typeface="Old Standard TT"/>
              </a:rPr>
              <a:t>Debido a su experiencia con software no confiable y plagado de errores, muchos usuarios tienen pocas expectativas de la calidad de software.</a:t>
            </a:r>
            <a:endParaRPr/>
          </a:p>
        </p:txBody>
      </p:sp>
      <p:sp>
        <p:nvSpPr>
          <p:cNvPr id="154" name="Google Shape;154;p25"/>
          <p:cNvSpPr/>
          <p:nvPr/>
        </p:nvSpPr>
        <p:spPr>
          <a:xfrm>
            <a:off x="5801000" y="1773425"/>
            <a:ext cx="2636100" cy="299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419" sz="1800" i="1">
                <a:solidFill>
                  <a:schemeClr val="dk1"/>
                </a:solidFill>
                <a:latin typeface="Old Standard TT"/>
                <a:ea typeface="Old Standard TT"/>
                <a:cs typeface="Old Standard TT"/>
                <a:sym typeface="Old Standard TT"/>
              </a:rPr>
              <a:t>Entorno del mercado</a:t>
            </a:r>
            <a:r>
              <a:rPr lang="es-419" sz="1800">
                <a:solidFill>
                  <a:schemeClr val="dk1"/>
                </a:solidFill>
                <a:latin typeface="Old Standard TT"/>
                <a:ea typeface="Old Standard TT"/>
                <a:cs typeface="Old Standard TT"/>
                <a:sym typeface="Old Standard TT"/>
              </a:rPr>
              <a:t>: </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0"/>
              </a:spcAft>
              <a:buNone/>
            </a:pPr>
            <a:r>
              <a:rPr lang="es-419" sz="1800">
                <a:solidFill>
                  <a:schemeClr val="dk1"/>
                </a:solidFill>
                <a:latin typeface="Old Standard TT"/>
                <a:ea typeface="Old Standard TT"/>
                <a:cs typeface="Old Standard TT"/>
                <a:sym typeface="Old Standard TT"/>
              </a:rPr>
              <a:t>Si un producto de software es muy económico, los usuarios tal vez toleren un nivel menor de fiabilidad.</a:t>
            </a:r>
            <a:endParaRPr sz="1800">
              <a:solidFill>
                <a:schemeClr val="dk1"/>
              </a:solidFill>
              <a:latin typeface="Old Standard TT"/>
              <a:ea typeface="Old Standard TT"/>
              <a:cs typeface="Old Standard TT"/>
              <a:sym typeface="Old Standard TT"/>
            </a:endParaRPr>
          </a:p>
          <a:p>
            <a:pPr marL="0" lvl="0" indent="0" algn="l" rtl="0">
              <a:lnSpc>
                <a:spcPct val="115000"/>
              </a:lnSpc>
              <a:spcBef>
                <a:spcPts val="1600"/>
              </a:spcBef>
              <a:spcAft>
                <a:spcPts val="1600"/>
              </a:spcAft>
              <a:buNone/>
            </a:pPr>
            <a:endParaRPr sz="1800" i="1">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Qué es una prueba: el proceso de prueba tradicional</a:t>
            </a:r>
            <a:endParaRPr/>
          </a:p>
        </p:txBody>
      </p:sp>
      <p:pic>
        <p:nvPicPr>
          <p:cNvPr id="160" name="Google Shape;160;p26"/>
          <p:cNvPicPr preferRelativeResize="0"/>
          <p:nvPr/>
        </p:nvPicPr>
        <p:blipFill>
          <a:blip r:embed="rId3">
            <a:alphaModFix/>
          </a:blip>
          <a:stretch>
            <a:fillRect/>
          </a:stretch>
        </p:blipFill>
        <p:spPr>
          <a:xfrm>
            <a:off x="152400" y="1664500"/>
            <a:ext cx="8839202" cy="1934761"/>
          </a:xfrm>
          <a:prstGeom prst="rect">
            <a:avLst/>
          </a:prstGeom>
          <a:noFill/>
          <a:ln>
            <a:noFill/>
          </a:ln>
        </p:spPr>
      </p:pic>
      <p:sp>
        <p:nvSpPr>
          <p:cNvPr id="161" name="Google Shape;161;p26"/>
          <p:cNvSpPr txBox="1"/>
          <p:nvPr/>
        </p:nvSpPr>
        <p:spPr>
          <a:xfrm>
            <a:off x="2787900" y="3950225"/>
            <a:ext cx="3568200"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a:latin typeface="Old Standard TT"/>
                <a:ea typeface="Old Standard TT"/>
                <a:cs typeface="Old Standard TT"/>
                <a:sym typeface="Old Standard TT"/>
              </a:rPr>
              <a:t>Modelo del proceso de pruebas de software.</a:t>
            </a:r>
            <a:endParaRPr>
              <a:latin typeface="Old Standard TT"/>
              <a:ea typeface="Old Standard TT"/>
              <a:cs typeface="Old Standard TT"/>
              <a:sym typeface="Old Standard TT"/>
            </a:endParaRPr>
          </a:p>
        </p:txBody>
      </p:sp>
      <p:sp>
        <p:nvSpPr>
          <p:cNvPr id="162" name="Google Shape;162;p26"/>
          <p:cNvSpPr txBox="1"/>
          <p:nvPr/>
        </p:nvSpPr>
        <p:spPr>
          <a:xfrm>
            <a:off x="2128488" y="4463075"/>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Etapas de prueba</a:t>
            </a:r>
            <a:endParaRPr/>
          </a:p>
        </p:txBody>
      </p:sp>
      <p:sp>
        <p:nvSpPr>
          <p:cNvPr id="168" name="Google Shape;168;p27"/>
          <p:cNvSpPr txBox="1">
            <a:spLocks noGrp="1"/>
          </p:cNvSpPr>
          <p:nvPr>
            <p:ph type="body" idx="1"/>
          </p:nvPr>
        </p:nvSpPr>
        <p:spPr>
          <a:xfrm>
            <a:off x="1032050" y="4551450"/>
            <a:ext cx="7800300" cy="45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¡Es necesario combinar pruebas manuales y automatizadas!</a:t>
            </a:r>
            <a:endParaRPr/>
          </a:p>
        </p:txBody>
      </p:sp>
      <p:sp>
        <p:nvSpPr>
          <p:cNvPr id="169" name="Google Shape;169;p27"/>
          <p:cNvSpPr/>
          <p:nvPr/>
        </p:nvSpPr>
        <p:spPr>
          <a:xfrm>
            <a:off x="598075" y="2345375"/>
            <a:ext cx="8093700" cy="104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s-419" sz="1800" dirty="0">
                <a:solidFill>
                  <a:schemeClr val="dk1"/>
                </a:solidFill>
                <a:latin typeface="Old Standard TT"/>
                <a:ea typeface="Old Standard TT"/>
                <a:cs typeface="Old Standard TT"/>
                <a:sym typeface="Old Standard TT"/>
              </a:rPr>
              <a:t>2.	</a:t>
            </a:r>
            <a:r>
              <a:rPr lang="es-419" sz="1800" b="1" dirty="0">
                <a:solidFill>
                  <a:schemeClr val="dk1"/>
                </a:solidFill>
                <a:latin typeface="Old Standard TT"/>
                <a:ea typeface="Old Standard TT"/>
                <a:cs typeface="Old Standard TT"/>
                <a:sym typeface="Old Standard TT"/>
              </a:rPr>
              <a:t>Versiones de prueba</a:t>
            </a:r>
            <a:r>
              <a:rPr lang="es-419" sz="1800" dirty="0">
                <a:solidFill>
                  <a:schemeClr val="dk1"/>
                </a:solidFill>
                <a:latin typeface="Old Standard TT"/>
                <a:ea typeface="Old Standard TT"/>
                <a:cs typeface="Old Standard TT"/>
                <a:sym typeface="Old Standard TT"/>
              </a:rPr>
              <a:t>, donde un equipo de prueba por separado experimenta una versión completa del sistema, antes de presentarla a los usuarios.</a:t>
            </a:r>
            <a:endParaRPr dirty="0"/>
          </a:p>
        </p:txBody>
      </p:sp>
      <p:sp>
        <p:nvSpPr>
          <p:cNvPr id="170" name="Google Shape;170;p27"/>
          <p:cNvSpPr/>
          <p:nvPr/>
        </p:nvSpPr>
        <p:spPr>
          <a:xfrm>
            <a:off x="254050" y="1284300"/>
            <a:ext cx="6600600" cy="9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dk1"/>
              </a:buClr>
              <a:buSzPts val="1800"/>
              <a:buFont typeface="Old Standard TT"/>
              <a:buAutoNum type="arabicPeriod"/>
            </a:pPr>
            <a:r>
              <a:rPr lang="es-419" sz="1800" b="1">
                <a:solidFill>
                  <a:schemeClr val="dk1"/>
                </a:solidFill>
                <a:latin typeface="Old Standard TT"/>
                <a:ea typeface="Old Standard TT"/>
                <a:cs typeface="Old Standard TT"/>
                <a:sym typeface="Old Standard TT"/>
              </a:rPr>
              <a:t>Pruebas de desarrollo</a:t>
            </a:r>
            <a:r>
              <a:rPr lang="es-419" sz="1800">
                <a:solidFill>
                  <a:schemeClr val="dk1"/>
                </a:solidFill>
                <a:latin typeface="Old Standard TT"/>
                <a:ea typeface="Old Standard TT"/>
                <a:cs typeface="Old Standard TT"/>
                <a:sym typeface="Old Standard TT"/>
              </a:rPr>
              <a:t>, donde el sistema se pone a prueba durante el proceso para descubrir errores (bugs) y defectos.</a:t>
            </a:r>
            <a:endParaRPr/>
          </a:p>
        </p:txBody>
      </p:sp>
      <p:sp>
        <p:nvSpPr>
          <p:cNvPr id="171" name="Google Shape;171;p27"/>
          <p:cNvSpPr/>
          <p:nvPr/>
        </p:nvSpPr>
        <p:spPr>
          <a:xfrm>
            <a:off x="972800" y="3544050"/>
            <a:ext cx="7918800" cy="97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s-419" sz="1800">
                <a:solidFill>
                  <a:schemeClr val="dk1"/>
                </a:solidFill>
                <a:latin typeface="Old Standard TT"/>
                <a:ea typeface="Old Standard TT"/>
                <a:cs typeface="Old Standard TT"/>
                <a:sym typeface="Old Standard TT"/>
              </a:rPr>
              <a:t>3.	</a:t>
            </a:r>
            <a:r>
              <a:rPr lang="es-419" sz="1800" b="1">
                <a:solidFill>
                  <a:schemeClr val="dk1"/>
                </a:solidFill>
                <a:latin typeface="Old Standard TT"/>
                <a:ea typeface="Old Standard TT"/>
                <a:cs typeface="Old Standard TT"/>
                <a:sym typeface="Old Standard TT"/>
              </a:rPr>
              <a:t>Pruebas de usuario</a:t>
            </a:r>
            <a:r>
              <a:rPr lang="es-419" sz="1800">
                <a:solidFill>
                  <a:schemeClr val="dk1"/>
                </a:solidFill>
                <a:latin typeface="Old Standard TT"/>
                <a:ea typeface="Old Standard TT"/>
                <a:cs typeface="Old Standard TT"/>
                <a:sym typeface="Old Standard TT"/>
              </a:rPr>
              <a:t>, donde los usuarios reales o potenciales de un sistema prueban el sistema en su propio entorno.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desarrollo</a:t>
            </a:r>
            <a:endParaRPr/>
          </a:p>
        </p:txBody>
      </p:sp>
      <p:sp>
        <p:nvSpPr>
          <p:cNvPr id="177" name="Google Shape;177;p28"/>
          <p:cNvSpPr txBox="1">
            <a:spLocks noGrp="1"/>
          </p:cNvSpPr>
          <p:nvPr>
            <p:ph type="body" idx="1"/>
          </p:nvPr>
        </p:nvSpPr>
        <p:spPr>
          <a:xfrm>
            <a:off x="311700" y="1058225"/>
            <a:ext cx="38055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Actividades de prueba realizadas por:</a:t>
            </a:r>
            <a:endParaRPr/>
          </a:p>
          <a:p>
            <a:pPr marL="457200" lvl="0" indent="-342900" algn="l" rtl="0">
              <a:spcBef>
                <a:spcPts val="1600"/>
              </a:spcBef>
              <a:spcAft>
                <a:spcPts val="0"/>
              </a:spcAft>
              <a:buSzPts val="1800"/>
              <a:buChar char="●"/>
            </a:pPr>
            <a:r>
              <a:rPr lang="es-419"/>
              <a:t>Programador que diseñó el software.</a:t>
            </a:r>
            <a:endParaRPr/>
          </a:p>
          <a:p>
            <a:pPr marL="457200" lvl="0" indent="-342900" algn="l" rtl="0">
              <a:spcBef>
                <a:spcPts val="0"/>
              </a:spcBef>
              <a:spcAft>
                <a:spcPts val="0"/>
              </a:spcAft>
              <a:buSzPts val="1800"/>
              <a:buChar char="●"/>
            </a:pPr>
            <a:r>
              <a:rPr lang="es-419"/>
              <a:t>Parejas programador/examinador.</a:t>
            </a:r>
            <a:endParaRPr/>
          </a:p>
          <a:p>
            <a:pPr marL="457200" lvl="0" indent="-342900" algn="l" rtl="0">
              <a:spcBef>
                <a:spcPts val="0"/>
              </a:spcBef>
              <a:spcAft>
                <a:spcPts val="0"/>
              </a:spcAft>
              <a:buSzPts val="1800"/>
              <a:buChar char="●"/>
            </a:pPr>
            <a:r>
              <a:rPr lang="es-419"/>
              <a:t>Grupo de pruebas independiente al grupo de desarrollo.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78" name="Google Shape;178;p28"/>
          <p:cNvSpPr txBox="1"/>
          <p:nvPr/>
        </p:nvSpPr>
        <p:spPr>
          <a:xfrm>
            <a:off x="4243950" y="1272475"/>
            <a:ext cx="4728600" cy="2385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ld Standard TT"/>
              <a:buChar char="●"/>
            </a:pPr>
            <a:r>
              <a:rPr lang="es-419" sz="1800">
                <a:latin typeface="Old Standard TT"/>
                <a:ea typeface="Old Standard TT"/>
                <a:cs typeface="Old Standard TT"/>
                <a:sym typeface="Old Standard TT"/>
              </a:rPr>
              <a:t>Son ante todo un proceso de prueba de defecto, la meta es descubrir bugs en el software.</a:t>
            </a:r>
            <a:endParaRPr sz="1800">
              <a:latin typeface="Old Standard TT"/>
              <a:ea typeface="Old Standard TT"/>
              <a:cs typeface="Old Standard TT"/>
              <a:sym typeface="Old Standard TT"/>
            </a:endParaRPr>
          </a:p>
          <a:p>
            <a:pPr marL="457200" lvl="0" indent="0" algn="l" rtl="0">
              <a:spcBef>
                <a:spcPts val="0"/>
              </a:spcBef>
              <a:spcAft>
                <a:spcPts val="0"/>
              </a:spcAft>
              <a:buNone/>
            </a:pPr>
            <a:endParaRPr sz="1800">
              <a:latin typeface="Old Standard TT"/>
              <a:ea typeface="Old Standard TT"/>
              <a:cs typeface="Old Standard TT"/>
              <a:sym typeface="Old Standard TT"/>
            </a:endParaRPr>
          </a:p>
          <a:p>
            <a:pPr marL="457200" lvl="0" indent="-342900" algn="l" rtl="0">
              <a:spcBef>
                <a:spcPts val="0"/>
              </a:spcBef>
              <a:spcAft>
                <a:spcPts val="0"/>
              </a:spcAft>
              <a:buSzPts val="1800"/>
              <a:buFont typeface="Old Standard TT"/>
              <a:buChar char="●"/>
            </a:pPr>
            <a:r>
              <a:rPr lang="es-419" sz="1800">
                <a:latin typeface="Old Standard TT"/>
                <a:ea typeface="Old Standard TT"/>
                <a:cs typeface="Old Standard TT"/>
                <a:sym typeface="Old Standard TT"/>
              </a:rPr>
              <a:t>Están relacionadas con el proceso de depuración: localizar problemas en el código y corregirlos.</a:t>
            </a:r>
            <a:endParaRPr sz="1800">
              <a:latin typeface="Old Standard TT"/>
              <a:ea typeface="Old Standard TT"/>
              <a:cs typeface="Old Standard TT"/>
              <a:sym typeface="Old Standard TT"/>
            </a:endParaRPr>
          </a:p>
          <a:p>
            <a:pPr marL="0" lvl="0" indent="0" algn="l" rtl="0">
              <a:spcBef>
                <a:spcPts val="0"/>
              </a:spcBef>
              <a:spcAft>
                <a:spcPts val="0"/>
              </a:spcAft>
              <a:buNone/>
            </a:pPr>
            <a:endParaRPr sz="1800">
              <a:latin typeface="Old Standard TT"/>
              <a:ea typeface="Old Standard TT"/>
              <a:cs typeface="Old Standard TT"/>
              <a:sym typeface="Old Standard TT"/>
            </a:endParaRPr>
          </a:p>
        </p:txBody>
      </p:sp>
      <p:sp>
        <p:nvSpPr>
          <p:cNvPr id="179" name="Google Shape;179;p28"/>
          <p:cNvSpPr/>
          <p:nvPr/>
        </p:nvSpPr>
        <p:spPr>
          <a:xfrm>
            <a:off x="666625" y="4135400"/>
            <a:ext cx="2061900" cy="6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a:latin typeface="Old Standard TT"/>
                <a:ea typeface="Old Standard TT"/>
                <a:cs typeface="Old Standard TT"/>
                <a:sym typeface="Old Standard TT"/>
              </a:rPr>
              <a:t>Pruebas unitarias</a:t>
            </a:r>
            <a:endParaRPr sz="1800">
              <a:latin typeface="Old Standard TT"/>
              <a:ea typeface="Old Standard TT"/>
              <a:cs typeface="Old Standard TT"/>
              <a:sym typeface="Old Standard TT"/>
            </a:endParaRPr>
          </a:p>
        </p:txBody>
      </p:sp>
      <p:sp>
        <p:nvSpPr>
          <p:cNvPr id="180" name="Google Shape;180;p28"/>
          <p:cNvSpPr/>
          <p:nvPr/>
        </p:nvSpPr>
        <p:spPr>
          <a:xfrm>
            <a:off x="3318725" y="4135400"/>
            <a:ext cx="2062200" cy="6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a:latin typeface="Old Standard TT"/>
                <a:ea typeface="Old Standard TT"/>
                <a:cs typeface="Old Standard TT"/>
                <a:sym typeface="Old Standard TT"/>
              </a:rPr>
              <a:t>Pruebas de componentes</a:t>
            </a:r>
            <a:endParaRPr sz="1800">
              <a:latin typeface="Old Standard TT"/>
              <a:ea typeface="Old Standard TT"/>
              <a:cs typeface="Old Standard TT"/>
              <a:sym typeface="Old Standard TT"/>
            </a:endParaRPr>
          </a:p>
        </p:txBody>
      </p:sp>
      <p:sp>
        <p:nvSpPr>
          <p:cNvPr id="181" name="Google Shape;181;p28"/>
          <p:cNvSpPr/>
          <p:nvPr/>
        </p:nvSpPr>
        <p:spPr>
          <a:xfrm>
            <a:off x="5971125" y="4135400"/>
            <a:ext cx="2062200" cy="69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sz="1800">
                <a:latin typeface="Old Standard TT"/>
                <a:ea typeface="Old Standard TT"/>
                <a:cs typeface="Old Standard TT"/>
                <a:sym typeface="Old Standard TT"/>
              </a:rPr>
              <a:t>Pruebas del sistema</a:t>
            </a:r>
            <a:endParaRPr sz="1800">
              <a:latin typeface="Old Standard TT"/>
              <a:ea typeface="Old Standard TT"/>
              <a:cs typeface="Old Standard TT"/>
              <a:sym typeface="Old Standard TT"/>
            </a:endParaRPr>
          </a:p>
        </p:txBody>
      </p:sp>
      <p:pic>
        <p:nvPicPr>
          <p:cNvPr id="182" name="Google Shape;182;p28"/>
          <p:cNvPicPr preferRelativeResize="0"/>
          <p:nvPr/>
        </p:nvPicPr>
        <p:blipFill>
          <a:blip r:embed="rId3">
            <a:alphaModFix/>
          </a:blip>
          <a:stretch>
            <a:fillRect/>
          </a:stretch>
        </p:blipFill>
        <p:spPr>
          <a:xfrm rot="-2385237">
            <a:off x="7903380" y="3149715"/>
            <a:ext cx="1084337" cy="10843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desarrollo: Pruebas unitarias</a:t>
            </a:r>
            <a:endParaRPr/>
          </a:p>
        </p:txBody>
      </p:sp>
      <p:sp>
        <p:nvSpPr>
          <p:cNvPr id="188" name="Google Shape;188;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Probar componentes unitarios del programa.</a:t>
            </a:r>
            <a:endParaRPr/>
          </a:p>
          <a:p>
            <a:pPr marL="457200" lvl="0" indent="-342900" algn="l" rtl="0">
              <a:spcBef>
                <a:spcPts val="0"/>
              </a:spcBef>
              <a:spcAft>
                <a:spcPts val="0"/>
              </a:spcAft>
              <a:buSzPts val="1800"/>
              <a:buChar char="●"/>
            </a:pPr>
            <a:r>
              <a:rPr lang="es-419"/>
              <a:t>Las funciones o métodos individuales son el tipo más simple de componente de un sistema.</a:t>
            </a:r>
            <a:endParaRPr/>
          </a:p>
          <a:p>
            <a:pPr marL="457200" lvl="0" indent="-342900" algn="l" rtl="0">
              <a:spcBef>
                <a:spcPts val="0"/>
              </a:spcBef>
              <a:spcAft>
                <a:spcPts val="0"/>
              </a:spcAft>
              <a:buSzPts val="1800"/>
              <a:buChar char="●"/>
            </a:pPr>
            <a:r>
              <a:rPr lang="es-419"/>
              <a:t>POO: Clases. Otros paradigmas: funciones.</a:t>
            </a:r>
            <a:endParaRPr/>
          </a:p>
          <a:p>
            <a:pPr marL="457200" lvl="0" indent="-342900" algn="l" rtl="0">
              <a:spcBef>
                <a:spcPts val="0"/>
              </a:spcBef>
              <a:spcAft>
                <a:spcPts val="0"/>
              </a:spcAft>
              <a:buSzPts val="1800"/>
              <a:buChar char="●"/>
            </a:pPr>
            <a:r>
              <a:rPr lang="es-419"/>
              <a:t>Establecer y verificar el valor de todos los atributos del componente unitario.</a:t>
            </a:r>
            <a:endParaRPr/>
          </a:p>
          <a:p>
            <a:pPr marL="457200" lvl="0" indent="-342900" algn="l" rtl="0">
              <a:spcBef>
                <a:spcPts val="0"/>
              </a:spcBef>
              <a:spcAft>
                <a:spcPts val="0"/>
              </a:spcAft>
              <a:buSzPts val="1800"/>
              <a:buChar char="●"/>
            </a:pPr>
            <a:r>
              <a:rPr lang="es-419"/>
              <a:t>Poner el componente unitario en todos los estados posibles (simular eventos).</a:t>
            </a:r>
            <a:endParaRPr/>
          </a:p>
        </p:txBody>
      </p:sp>
      <p:sp>
        <p:nvSpPr>
          <p:cNvPr id="189" name="Google Shape;189;p29"/>
          <p:cNvSpPr txBox="1"/>
          <p:nvPr/>
        </p:nvSpPr>
        <p:spPr>
          <a:xfrm>
            <a:off x="3857900" y="3776225"/>
            <a:ext cx="36666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800" i="1">
                <a:latin typeface="Old Standard TT"/>
                <a:ea typeface="Old Standard TT"/>
                <a:cs typeface="Old Standard TT"/>
                <a:sym typeface="Old Standard TT"/>
              </a:rPr>
              <a:t>¿Que probaría de un engranaje?</a:t>
            </a:r>
            <a:endParaRPr sz="1800" i="1">
              <a:latin typeface="Old Standard TT"/>
              <a:ea typeface="Old Standard TT"/>
              <a:cs typeface="Old Standard TT"/>
              <a:sym typeface="Old Standard TT"/>
            </a:endParaRPr>
          </a:p>
        </p:txBody>
      </p:sp>
      <p:pic>
        <p:nvPicPr>
          <p:cNvPr id="190" name="Google Shape;190;p29"/>
          <p:cNvPicPr preferRelativeResize="0"/>
          <p:nvPr/>
        </p:nvPicPr>
        <p:blipFill>
          <a:blip r:embed="rId3">
            <a:alphaModFix/>
          </a:blip>
          <a:stretch>
            <a:fillRect/>
          </a:stretch>
        </p:blipFill>
        <p:spPr>
          <a:xfrm>
            <a:off x="2181450" y="3292975"/>
            <a:ext cx="1598400" cy="159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unitarias: Ejemplo</a:t>
            </a:r>
            <a:endParaRPr/>
          </a:p>
        </p:txBody>
      </p:sp>
      <p:sp>
        <p:nvSpPr>
          <p:cNvPr id="196" name="Google Shape;196;p30"/>
          <p:cNvSpPr txBox="1">
            <a:spLocks noGrp="1"/>
          </p:cNvSpPr>
          <p:nvPr>
            <p:ph type="body" idx="1"/>
          </p:nvPr>
        </p:nvSpPr>
        <p:spPr>
          <a:xfrm>
            <a:off x="4066825" y="936700"/>
            <a:ext cx="5107500" cy="40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Probar configuración de atributos.</a:t>
            </a:r>
            <a:endParaRPr/>
          </a:p>
          <a:p>
            <a:pPr marL="0" lvl="0" indent="0" algn="l" rtl="0">
              <a:spcBef>
                <a:spcPts val="1600"/>
              </a:spcBef>
              <a:spcAft>
                <a:spcPts val="0"/>
              </a:spcAft>
              <a:buNone/>
            </a:pPr>
            <a:r>
              <a:rPr lang="es-419"/>
              <a:t>identificador ¿se configuró bien? ¿es válido?</a:t>
            </a:r>
            <a:endParaRPr/>
          </a:p>
          <a:p>
            <a:pPr marL="0" lvl="0" indent="0" algn="l" rtl="0">
              <a:spcBef>
                <a:spcPts val="1600"/>
              </a:spcBef>
              <a:spcAft>
                <a:spcPts val="0"/>
              </a:spcAft>
              <a:buNone/>
            </a:pPr>
            <a:r>
              <a:rPr lang="es-419"/>
              <a:t>Pruebas para todos los métodos asociados con la clase: reportWeather(), reportStatus(), etc</a:t>
            </a:r>
            <a:endParaRPr/>
          </a:p>
          <a:p>
            <a:pPr marL="0" lvl="0" indent="0" algn="l" rtl="0">
              <a:spcBef>
                <a:spcPts val="1600"/>
              </a:spcBef>
              <a:spcAft>
                <a:spcPts val="0"/>
              </a:spcAft>
              <a:buNone/>
            </a:pPr>
            <a:r>
              <a:rPr lang="es-419"/>
              <a:t>Se deben automatizar las pruebas unitarias:</a:t>
            </a:r>
            <a:endParaRPr/>
          </a:p>
          <a:p>
            <a:pPr marL="457200" lvl="0" indent="-342900" algn="l" rtl="0">
              <a:spcBef>
                <a:spcPts val="1600"/>
              </a:spcBef>
              <a:spcAft>
                <a:spcPts val="0"/>
              </a:spcAft>
              <a:buSzPts val="1800"/>
              <a:buAutoNum type="arabicPeriod"/>
            </a:pPr>
            <a:r>
              <a:rPr lang="es-419"/>
              <a:t>Se inicializa el sistema con las entradas y salidas esperadas.</a:t>
            </a:r>
            <a:endParaRPr/>
          </a:p>
          <a:p>
            <a:pPr marL="457200" lvl="0" indent="-342900" algn="l" rtl="0">
              <a:spcBef>
                <a:spcPts val="0"/>
              </a:spcBef>
              <a:spcAft>
                <a:spcPts val="0"/>
              </a:spcAft>
              <a:buSzPts val="1800"/>
              <a:buAutoNum type="arabicPeriod"/>
            </a:pPr>
            <a:r>
              <a:rPr lang="es-419"/>
              <a:t>Se llama al método que se va a probar.</a:t>
            </a:r>
            <a:endParaRPr/>
          </a:p>
          <a:p>
            <a:pPr marL="457200" lvl="0" indent="-342900" algn="l" rtl="0">
              <a:spcBef>
                <a:spcPts val="0"/>
              </a:spcBef>
              <a:spcAft>
                <a:spcPts val="0"/>
              </a:spcAft>
              <a:buSzPts val="1800"/>
              <a:buAutoNum type="arabicPeriod"/>
            </a:pPr>
            <a:r>
              <a:rPr lang="es-419"/>
              <a:t>Se compara el resultado obtenido con el resultado esperado.</a:t>
            </a:r>
            <a:endParaRPr/>
          </a:p>
        </p:txBody>
      </p:sp>
      <p:pic>
        <p:nvPicPr>
          <p:cNvPr id="197" name="Google Shape;197;p30"/>
          <p:cNvPicPr preferRelativeResize="0"/>
          <p:nvPr/>
        </p:nvPicPr>
        <p:blipFill>
          <a:blip r:embed="rId3">
            <a:alphaModFix/>
          </a:blip>
          <a:stretch>
            <a:fillRect/>
          </a:stretch>
        </p:blipFill>
        <p:spPr>
          <a:xfrm>
            <a:off x="398200" y="1171600"/>
            <a:ext cx="3333750" cy="3162300"/>
          </a:xfrm>
          <a:prstGeom prst="rect">
            <a:avLst/>
          </a:prstGeom>
          <a:noFill/>
          <a:ln>
            <a:noFill/>
          </a:ln>
        </p:spPr>
      </p:pic>
      <p:sp>
        <p:nvSpPr>
          <p:cNvPr id="198" name="Google Shape;198;p30"/>
          <p:cNvSpPr txBox="1"/>
          <p:nvPr/>
        </p:nvSpPr>
        <p:spPr>
          <a:xfrm>
            <a:off x="-378425" y="4333900"/>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chemeClr val="dk1"/>
                </a:solidFill>
                <a:latin typeface="Old Standard TT"/>
                <a:ea typeface="Old Standard TT"/>
                <a:cs typeface="Old Standard TT"/>
                <a:sym typeface="Old Standard TT"/>
              </a:rPr>
              <a:t>Tomada de Ingeniería de Software, </a:t>
            </a:r>
            <a:endParaRPr>
              <a:solidFill>
                <a:schemeClr val="dk1"/>
              </a:solidFill>
              <a:latin typeface="Old Standard TT"/>
              <a:ea typeface="Old Standard TT"/>
              <a:cs typeface="Old Standard TT"/>
              <a:sym typeface="Old Standard TT"/>
            </a:endParaRPr>
          </a:p>
          <a:p>
            <a:pPr marL="0" lvl="0" indent="0" algn="ctr" rtl="0">
              <a:spcBef>
                <a:spcPts val="0"/>
              </a:spcBef>
              <a:spcAft>
                <a:spcPts val="0"/>
              </a:spcAft>
              <a:buClr>
                <a:schemeClr val="dk1"/>
              </a:buClr>
              <a:buSzPts val="1100"/>
              <a:buFont typeface="Arial"/>
              <a:buNone/>
            </a:pPr>
            <a:r>
              <a:rPr lang="es-419">
                <a:solidFill>
                  <a:schemeClr val="dk1"/>
                </a:solidFill>
                <a:latin typeface="Old Standard TT"/>
                <a:ea typeface="Old Standard TT"/>
                <a:cs typeface="Old Standard TT"/>
                <a:sym typeface="Old Standard TT"/>
              </a:rPr>
              <a:t>Sommerville (2011) [2]</a:t>
            </a:r>
            <a:endParaRPr>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unitarias: los mocks</a:t>
            </a:r>
            <a:endParaRPr/>
          </a:p>
        </p:txBody>
      </p:sp>
      <p:sp>
        <p:nvSpPr>
          <p:cNvPr id="204" name="Google Shape;204;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t>Problema: </a:t>
            </a:r>
            <a:r>
              <a:rPr lang="es-419"/>
              <a:t>En ocasiones, el componente unitario que se prueba tiene dependencias de otros componentes unitarios que no se escribieron o que, si se utilizan, frenan el proceso de pruebas.</a:t>
            </a:r>
            <a:endParaRPr/>
          </a:p>
          <a:p>
            <a:pPr marL="0" lvl="0" indent="0" algn="l" rtl="0">
              <a:spcBef>
                <a:spcPts val="1600"/>
              </a:spcBef>
              <a:spcAft>
                <a:spcPts val="0"/>
              </a:spcAft>
              <a:buNone/>
            </a:pPr>
            <a:endParaRPr/>
          </a:p>
          <a:p>
            <a:pPr marL="0" lvl="0" indent="0" algn="l" rtl="0">
              <a:spcBef>
                <a:spcPts val="1600"/>
              </a:spcBef>
              <a:spcAft>
                <a:spcPts val="0"/>
              </a:spcAft>
              <a:buNone/>
            </a:pPr>
            <a:r>
              <a:rPr lang="es-419" b="1"/>
              <a:t>Solución:</a:t>
            </a:r>
            <a:r>
              <a:rPr lang="es-419"/>
              <a:t> Objetos mock (simulados)</a:t>
            </a:r>
            <a:endParaRPr/>
          </a:p>
          <a:p>
            <a:pPr marL="457200" lvl="0" indent="-342900" algn="l" rtl="0">
              <a:spcBef>
                <a:spcPts val="1600"/>
              </a:spcBef>
              <a:spcAft>
                <a:spcPts val="0"/>
              </a:spcAft>
              <a:buSzPts val="1800"/>
              <a:buChar char="●"/>
            </a:pPr>
            <a:r>
              <a:rPr lang="es-419"/>
              <a:t>Objetos con la misma interfaz que los objetos usados que simulan su funcionalidad.</a:t>
            </a:r>
            <a:endParaRPr/>
          </a:p>
          <a:p>
            <a:pPr marL="457200" lvl="0" indent="-342900" algn="l" rtl="0">
              <a:spcBef>
                <a:spcPts val="0"/>
              </a:spcBef>
              <a:spcAft>
                <a:spcPts val="0"/>
              </a:spcAft>
              <a:buSzPts val="1800"/>
              <a:buChar char="●"/>
            </a:pPr>
            <a:r>
              <a:rPr lang="es-419"/>
              <a:t>Pueden usarse también para simular una operación anormal o eventos extraños.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a:t>Agenda</a:t>
            </a:r>
            <a:endParaRPr/>
          </a:p>
        </p:txBody>
      </p:sp>
      <p:sp>
        <p:nvSpPr>
          <p:cNvPr id="67" name="Google Shape;67;p1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t>Pruebas de Software: Técnicas</a:t>
            </a:r>
            <a:endParaRPr/>
          </a:p>
        </p:txBody>
      </p:sp>
      <p:sp>
        <p:nvSpPr>
          <p:cNvPr id="68" name="Google Shape;68;p14"/>
          <p:cNvSpPr txBox="1">
            <a:spLocks noGrp="1"/>
          </p:cNvSpPr>
          <p:nvPr>
            <p:ph type="body" idx="2"/>
          </p:nvPr>
        </p:nvSpPr>
        <p:spPr>
          <a:xfrm>
            <a:off x="4939500" y="724200"/>
            <a:ext cx="4045200" cy="3695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419"/>
              <a:t>Introducción</a:t>
            </a:r>
            <a:endParaRPr/>
          </a:p>
          <a:p>
            <a:pPr marL="0" lvl="0" indent="0" algn="l" rtl="0">
              <a:lnSpc>
                <a:spcPct val="150000"/>
              </a:lnSpc>
              <a:spcBef>
                <a:spcPts val="0"/>
              </a:spcBef>
              <a:spcAft>
                <a:spcPts val="0"/>
              </a:spcAft>
              <a:buNone/>
            </a:pPr>
            <a:r>
              <a:rPr lang="es-419"/>
              <a:t>Objetivos</a:t>
            </a:r>
            <a:endParaRPr/>
          </a:p>
          <a:p>
            <a:pPr marL="0" lvl="0" indent="0" algn="l" rtl="0">
              <a:lnSpc>
                <a:spcPct val="150000"/>
              </a:lnSpc>
              <a:spcBef>
                <a:spcPts val="0"/>
              </a:spcBef>
              <a:spcAft>
                <a:spcPts val="0"/>
              </a:spcAft>
              <a:buClr>
                <a:schemeClr val="dk1"/>
              </a:buClr>
              <a:buSzPts val="1100"/>
              <a:buFont typeface="Arial"/>
              <a:buNone/>
            </a:pPr>
            <a:r>
              <a:rPr lang="es-419"/>
              <a:t>Error, defecto, fallo</a:t>
            </a:r>
            <a:endParaRPr/>
          </a:p>
          <a:p>
            <a:pPr marL="0" lvl="0" indent="0" algn="l" rtl="0">
              <a:lnSpc>
                <a:spcPct val="150000"/>
              </a:lnSpc>
              <a:spcBef>
                <a:spcPts val="0"/>
              </a:spcBef>
              <a:spcAft>
                <a:spcPts val="0"/>
              </a:spcAft>
              <a:buNone/>
            </a:pPr>
            <a:r>
              <a:rPr lang="es-419"/>
              <a:t>Etapas de prueba</a:t>
            </a:r>
            <a:endParaRPr/>
          </a:p>
          <a:p>
            <a:pPr marL="0" lvl="0" indent="0" algn="l" rtl="0">
              <a:lnSpc>
                <a:spcPct val="150000"/>
              </a:lnSpc>
              <a:spcBef>
                <a:spcPts val="0"/>
              </a:spcBef>
              <a:spcAft>
                <a:spcPts val="0"/>
              </a:spcAft>
              <a:buNone/>
            </a:pPr>
            <a:r>
              <a:rPr lang="es-419"/>
              <a:t>Tipo de pruebas: </a:t>
            </a:r>
            <a:r>
              <a:rPr lang="es-419" i="1"/>
              <a:t>Unitarias, integración, alto nivel</a:t>
            </a:r>
            <a:endParaRPr i="1"/>
          </a:p>
          <a:p>
            <a:pPr marL="0" lvl="0" indent="0" algn="l" rtl="0">
              <a:lnSpc>
                <a:spcPct val="150000"/>
              </a:lnSpc>
              <a:spcBef>
                <a:spcPts val="0"/>
              </a:spcBef>
              <a:spcAft>
                <a:spcPts val="0"/>
              </a:spcAft>
              <a:buNone/>
            </a:pPr>
            <a:r>
              <a:rPr lang="es-419"/>
              <a:t>Caja blanca y negra</a:t>
            </a:r>
            <a:endParaRPr/>
          </a:p>
          <a:p>
            <a:pPr marL="0" lvl="0" indent="0" algn="l" rtl="0">
              <a:lnSpc>
                <a:spcPct val="150000"/>
              </a:lnSpc>
              <a:spcBef>
                <a:spcPts val="0"/>
              </a:spcBef>
              <a:spcAft>
                <a:spcPts val="0"/>
              </a:spcAft>
              <a:buNone/>
            </a:pPr>
            <a:r>
              <a:rPr lang="es-419"/>
              <a:t>Test Driven Development</a:t>
            </a:r>
            <a:endParaRPr/>
          </a:p>
          <a:p>
            <a:pPr marL="0" lvl="0" indent="0" algn="l" rtl="0">
              <a:lnSpc>
                <a:spcPct val="150000"/>
              </a:lnSpc>
              <a:spcBef>
                <a:spcPts val="0"/>
              </a:spcBef>
              <a:spcAft>
                <a:spcPts val="0"/>
              </a:spcAft>
              <a:buNone/>
            </a:pPr>
            <a:r>
              <a:rPr lang="es-419"/>
              <a:t>Herramientas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Mock: Ejemplos</a:t>
            </a:r>
            <a:endParaRPr/>
          </a:p>
        </p:txBody>
      </p:sp>
      <p:sp>
        <p:nvSpPr>
          <p:cNvPr id="210" name="Google Shape;210;p32"/>
          <p:cNvSpPr txBox="1">
            <a:spLocks noGrp="1"/>
          </p:cNvSpPr>
          <p:nvPr>
            <p:ph type="body" idx="1"/>
          </p:nvPr>
        </p:nvSpPr>
        <p:spPr>
          <a:xfrm>
            <a:off x="311700" y="1058225"/>
            <a:ext cx="3366000" cy="386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Una base de datos puede requerir de un proceso de configuración lento antes de usarse.</a:t>
            </a:r>
            <a:endParaRPr/>
          </a:p>
          <a:p>
            <a:pPr marL="457200" lvl="0" indent="-342900" algn="l" rtl="0">
              <a:spcBef>
                <a:spcPts val="0"/>
              </a:spcBef>
              <a:spcAft>
                <a:spcPts val="0"/>
              </a:spcAft>
              <a:buSzPts val="1800"/>
              <a:buChar char="●"/>
            </a:pPr>
            <a:r>
              <a:rPr lang="es-419"/>
              <a:t>Un mock que aparenta una base de datos suele tener algunos ítems de datos que se organizan en un arreglo. </a:t>
            </a:r>
            <a:endParaRPr/>
          </a:p>
          <a:p>
            <a:pPr marL="457200" lvl="0" indent="-342900" algn="l" rtl="0">
              <a:spcBef>
                <a:spcPts val="0"/>
              </a:spcBef>
              <a:spcAft>
                <a:spcPts val="0"/>
              </a:spcAft>
              <a:buSzPts val="1800"/>
              <a:buChar char="●"/>
            </a:pPr>
            <a:r>
              <a:rPr lang="es-419"/>
              <a:t>Es más rápido, no hay sobrecargas de llamar a una base de datos o discos.</a:t>
            </a:r>
            <a:endParaRPr/>
          </a:p>
          <a:p>
            <a:pPr marL="0" lvl="0" indent="0" algn="l" rtl="0">
              <a:spcBef>
                <a:spcPts val="1600"/>
              </a:spcBef>
              <a:spcAft>
                <a:spcPts val="1600"/>
              </a:spcAft>
              <a:buNone/>
            </a:pPr>
            <a:endParaRPr/>
          </a:p>
        </p:txBody>
      </p:sp>
      <p:sp>
        <p:nvSpPr>
          <p:cNvPr id="211" name="Google Shape;211;p32"/>
          <p:cNvSpPr txBox="1">
            <a:spLocks noGrp="1"/>
          </p:cNvSpPr>
          <p:nvPr>
            <p:ph type="body" idx="1"/>
          </p:nvPr>
        </p:nvSpPr>
        <p:spPr>
          <a:xfrm>
            <a:off x="4844000" y="1058225"/>
            <a:ext cx="33660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Si se pretende que el sistema tome acciones a ciertas horas del día, el objeto mock simplemente regresará esas horas, independientemente de la hora real del reloj.</a:t>
            </a:r>
            <a:endParaRPr/>
          </a:p>
        </p:txBody>
      </p:sp>
      <p:pic>
        <p:nvPicPr>
          <p:cNvPr id="212" name="Google Shape;212;p32"/>
          <p:cNvPicPr preferRelativeResize="0"/>
          <p:nvPr/>
        </p:nvPicPr>
        <p:blipFill>
          <a:blip r:embed="rId3">
            <a:alphaModFix/>
          </a:blip>
          <a:stretch>
            <a:fillRect/>
          </a:stretch>
        </p:blipFill>
        <p:spPr>
          <a:xfrm>
            <a:off x="3532950" y="3436225"/>
            <a:ext cx="1571200" cy="1571200"/>
          </a:xfrm>
          <a:prstGeom prst="rect">
            <a:avLst/>
          </a:prstGeom>
          <a:noFill/>
          <a:ln>
            <a:noFill/>
          </a:ln>
        </p:spPr>
      </p:pic>
      <p:pic>
        <p:nvPicPr>
          <p:cNvPr id="213" name="Google Shape;213;p32"/>
          <p:cNvPicPr preferRelativeResize="0"/>
          <p:nvPr/>
        </p:nvPicPr>
        <p:blipFill>
          <a:blip r:embed="rId4">
            <a:alphaModFix/>
          </a:blip>
          <a:stretch>
            <a:fillRect/>
          </a:stretch>
        </p:blipFill>
        <p:spPr>
          <a:xfrm>
            <a:off x="6940325" y="2851450"/>
            <a:ext cx="1530525" cy="153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¿Cómo elegir los casos de pruebas unitarias?</a:t>
            </a:r>
            <a:endParaRPr/>
          </a:p>
        </p:txBody>
      </p:sp>
      <p:sp>
        <p:nvSpPr>
          <p:cNvPr id="219" name="Google Shape;219;p33"/>
          <p:cNvSpPr txBox="1">
            <a:spLocks noGrp="1"/>
          </p:cNvSpPr>
          <p:nvPr>
            <p:ph type="body" idx="1"/>
          </p:nvPr>
        </p:nvSpPr>
        <p:spPr>
          <a:xfrm>
            <a:off x="311700" y="1121175"/>
            <a:ext cx="8520600" cy="3397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s-419" sz="2400"/>
              <a:t>Hacer pruebas es costoso y lleva tiempo.</a:t>
            </a:r>
            <a:endParaRPr sz="2400"/>
          </a:p>
          <a:p>
            <a:pPr marL="457200" lvl="0" indent="-342900" algn="l" rtl="0">
              <a:spcBef>
                <a:spcPts val="1600"/>
              </a:spcBef>
              <a:spcAft>
                <a:spcPts val="0"/>
              </a:spcAft>
              <a:buSzPts val="1800"/>
              <a:buAutoNum type="arabicPeriod"/>
            </a:pPr>
            <a:r>
              <a:rPr lang="es-419"/>
              <a:t>Los casos de prueba tienen que mostrar, que el componente unitario (clase/función) hace lo que se supone que debe hacer cuando se somete a prueba.</a:t>
            </a:r>
            <a:endParaRPr/>
          </a:p>
          <a:p>
            <a:pPr marL="457200" lvl="0" indent="-342900" algn="l" rtl="0">
              <a:spcBef>
                <a:spcPts val="0"/>
              </a:spcBef>
              <a:spcAft>
                <a:spcPts val="0"/>
              </a:spcAft>
              <a:buSzPts val="1800"/>
              <a:buAutoNum type="arabicPeriod"/>
            </a:pPr>
            <a:r>
              <a:rPr lang="es-419"/>
              <a:t>Si hay defectos en la clase/función, éstos deberían revelarse mediante los casos de prueba.</a:t>
            </a:r>
            <a:endParaRPr/>
          </a:p>
          <a:p>
            <a:pPr marL="457200" lvl="0" indent="0" algn="l" rtl="0">
              <a:spcBef>
                <a:spcPts val="1600"/>
              </a:spcBef>
              <a:spcAft>
                <a:spcPts val="1600"/>
              </a:spcAft>
              <a:buNone/>
            </a:pPr>
            <a:endParaRPr/>
          </a:p>
        </p:txBody>
      </p:sp>
      <p:pic>
        <p:nvPicPr>
          <p:cNvPr id="220" name="Google Shape;220;p33"/>
          <p:cNvPicPr preferRelativeResize="0"/>
          <p:nvPr/>
        </p:nvPicPr>
        <p:blipFill>
          <a:blip r:embed="rId3">
            <a:alphaModFix/>
          </a:blip>
          <a:stretch>
            <a:fillRect/>
          </a:stretch>
        </p:blipFill>
        <p:spPr>
          <a:xfrm>
            <a:off x="3730313" y="3310275"/>
            <a:ext cx="1683375" cy="168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Estrategias: Prueba de partición</a:t>
            </a:r>
            <a:endParaRPr/>
          </a:p>
        </p:txBody>
      </p:sp>
      <p:sp>
        <p:nvSpPr>
          <p:cNvPr id="226" name="Google Shape;226;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Se identifican grupos de entradas con características comunes y se procesan de la misma forma. Se deben elegir las pruebas dentro de cada uno de los grupos.</a:t>
            </a:r>
            <a:endParaRPr/>
          </a:p>
          <a:p>
            <a:pPr marL="0" lvl="0" indent="0" algn="l" rtl="0">
              <a:spcBef>
                <a:spcPts val="1600"/>
              </a:spcBef>
              <a:spcAft>
                <a:spcPts val="1600"/>
              </a:spcAft>
              <a:buNone/>
            </a:pPr>
            <a:endParaRPr/>
          </a:p>
        </p:txBody>
      </p:sp>
      <p:pic>
        <p:nvPicPr>
          <p:cNvPr id="227" name="Google Shape;227;p34"/>
          <p:cNvPicPr preferRelativeResize="0"/>
          <p:nvPr/>
        </p:nvPicPr>
        <p:blipFill>
          <a:blip r:embed="rId3">
            <a:alphaModFix/>
          </a:blip>
          <a:stretch>
            <a:fillRect/>
          </a:stretch>
        </p:blipFill>
        <p:spPr>
          <a:xfrm>
            <a:off x="2464113" y="1941275"/>
            <a:ext cx="4215775" cy="2511550"/>
          </a:xfrm>
          <a:prstGeom prst="rect">
            <a:avLst/>
          </a:prstGeom>
          <a:noFill/>
          <a:ln>
            <a:noFill/>
          </a:ln>
        </p:spPr>
      </p:pic>
      <p:sp>
        <p:nvSpPr>
          <p:cNvPr id="228" name="Google Shape;228;p34"/>
          <p:cNvSpPr txBox="1"/>
          <p:nvPr/>
        </p:nvSpPr>
        <p:spPr>
          <a:xfrm>
            <a:off x="2128488" y="4484675"/>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Estrategias: Pruebas basadas en lineamientos</a:t>
            </a:r>
            <a:endParaRPr/>
          </a:p>
        </p:txBody>
      </p:sp>
      <p:sp>
        <p:nvSpPr>
          <p:cNvPr id="234" name="Google Shape;234;p35"/>
          <p:cNvSpPr txBox="1">
            <a:spLocks noGrp="1"/>
          </p:cNvSpPr>
          <p:nvPr>
            <p:ph type="body" idx="1"/>
          </p:nvPr>
        </p:nvSpPr>
        <p:spPr>
          <a:xfrm>
            <a:off x="203650" y="1142775"/>
            <a:ext cx="8520600" cy="3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Se usan lineamientos para elegir los casos de prueba, dichos lineamientos expresan la experiencia previa de los tipos de errores que suelen cometer los programadores.</a:t>
            </a:r>
            <a:endParaRPr/>
          </a:p>
          <a:p>
            <a:pPr marL="0" lvl="0" indent="0" algn="l" rtl="0">
              <a:spcBef>
                <a:spcPts val="1600"/>
              </a:spcBef>
              <a:spcAft>
                <a:spcPts val="0"/>
              </a:spcAft>
              <a:buNone/>
            </a:pPr>
            <a:r>
              <a:rPr lang="es-419"/>
              <a:t>Algunos lineamientos:</a:t>
            </a:r>
            <a:endParaRPr/>
          </a:p>
          <a:p>
            <a:pPr marL="457200" lvl="0" indent="-342900" algn="l" rtl="0">
              <a:spcBef>
                <a:spcPts val="1600"/>
              </a:spcBef>
              <a:spcAft>
                <a:spcPts val="0"/>
              </a:spcAft>
              <a:buSzPts val="1800"/>
              <a:buAutoNum type="arabicPeriod"/>
            </a:pPr>
            <a:r>
              <a:rPr lang="es-419"/>
              <a:t>Elegir entradas que fuercen al sistema a generar todos los mensajes de error.</a:t>
            </a:r>
            <a:endParaRPr/>
          </a:p>
          <a:p>
            <a:pPr marL="457200" lvl="0" indent="-342900" algn="l" rtl="0">
              <a:spcBef>
                <a:spcPts val="0"/>
              </a:spcBef>
              <a:spcAft>
                <a:spcPts val="0"/>
              </a:spcAft>
              <a:buSzPts val="1800"/>
              <a:buAutoNum type="arabicPeriod"/>
            </a:pPr>
            <a:r>
              <a:rPr lang="es-419"/>
              <a:t>Diseñar entradas que produzcan que los buffers de entrada se desborden.</a:t>
            </a:r>
            <a:endParaRPr/>
          </a:p>
          <a:p>
            <a:pPr marL="457200" lvl="0" indent="-342900" algn="l" rtl="0">
              <a:spcBef>
                <a:spcPts val="0"/>
              </a:spcBef>
              <a:spcAft>
                <a:spcPts val="0"/>
              </a:spcAft>
              <a:buSzPts val="1800"/>
              <a:buAutoNum type="arabicPeriod"/>
            </a:pPr>
            <a:r>
              <a:rPr lang="es-419"/>
              <a:t>Repetir varias veces la misma entrada o serie de entradas.</a:t>
            </a:r>
            <a:endParaRPr/>
          </a:p>
          <a:p>
            <a:pPr marL="457200" lvl="0" indent="-342900" algn="l" rtl="0">
              <a:spcBef>
                <a:spcPts val="0"/>
              </a:spcBef>
              <a:spcAft>
                <a:spcPts val="0"/>
              </a:spcAft>
              <a:buSzPts val="1800"/>
              <a:buAutoNum type="arabicPeriod"/>
            </a:pPr>
            <a:r>
              <a:rPr lang="es-419"/>
              <a:t>Forzar la generación de salidas inválidas.</a:t>
            </a:r>
            <a:endParaRPr/>
          </a:p>
          <a:p>
            <a:pPr marL="457200" lvl="0" indent="-342900" algn="l" rtl="0">
              <a:spcBef>
                <a:spcPts val="0"/>
              </a:spcBef>
              <a:spcAft>
                <a:spcPts val="0"/>
              </a:spcAft>
              <a:buSzPts val="1800"/>
              <a:buAutoNum type="arabicPeriod"/>
            </a:pPr>
            <a:r>
              <a:rPr lang="es-419"/>
              <a:t>Forzar resultados de cálculo demasiado largos o demasiado pequeños.</a:t>
            </a:r>
            <a:endParaRPr/>
          </a:p>
        </p:txBody>
      </p:sp>
      <p:pic>
        <p:nvPicPr>
          <p:cNvPr id="235" name="Google Shape;235;p35"/>
          <p:cNvPicPr preferRelativeResize="0"/>
          <p:nvPr/>
        </p:nvPicPr>
        <p:blipFill>
          <a:blip r:embed="rId3">
            <a:alphaModFix/>
          </a:blip>
          <a:stretch>
            <a:fillRect/>
          </a:stretch>
        </p:blipFill>
        <p:spPr>
          <a:xfrm>
            <a:off x="7719975" y="3474975"/>
            <a:ext cx="1306825" cy="130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desarrollo: Pruebas de componentes</a:t>
            </a:r>
            <a:endParaRPr/>
          </a:p>
        </p:txBody>
      </p:sp>
      <p:sp>
        <p:nvSpPr>
          <p:cNvPr id="241" name="Google Shape;241;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Los componentes de software están constituidos por varios objetos individuales en interacción.</a:t>
            </a:r>
            <a:endParaRPr/>
          </a:p>
          <a:p>
            <a:pPr marL="457200" lvl="0" indent="-342900" algn="l" rtl="0">
              <a:spcBef>
                <a:spcPts val="0"/>
              </a:spcBef>
              <a:spcAft>
                <a:spcPts val="0"/>
              </a:spcAft>
              <a:buSzPts val="1800"/>
              <a:buChar char="●"/>
            </a:pPr>
            <a:r>
              <a:rPr lang="es-419"/>
              <a:t>Hay errores en los componentes que no se detectan al poner a prueba los objetos individuales, porque dichos errores resultan de interacciones entre los objetos en el componente.</a:t>
            </a:r>
            <a:endParaRPr/>
          </a:p>
          <a:p>
            <a:pPr marL="457200" lvl="0" indent="-342900" algn="l" rtl="0">
              <a:spcBef>
                <a:spcPts val="0"/>
              </a:spcBef>
              <a:spcAft>
                <a:spcPts val="0"/>
              </a:spcAft>
              <a:buSzPts val="1800"/>
              <a:buChar char="●"/>
            </a:pPr>
            <a:r>
              <a:rPr lang="es-419"/>
              <a:t>¿La interfaz del componente unitario se comporta de acuerdo a su especificación?</a:t>
            </a:r>
            <a:endParaRPr/>
          </a:p>
          <a:p>
            <a:pPr marL="0" lvl="0" indent="0" algn="l" rtl="0">
              <a:spcBef>
                <a:spcPts val="1600"/>
              </a:spcBef>
              <a:spcAft>
                <a:spcPts val="1600"/>
              </a:spcAft>
              <a:buNone/>
            </a:pPr>
            <a:endParaRPr/>
          </a:p>
        </p:txBody>
      </p:sp>
      <p:pic>
        <p:nvPicPr>
          <p:cNvPr id="242" name="Google Shape;242;p36"/>
          <p:cNvPicPr preferRelativeResize="0"/>
          <p:nvPr/>
        </p:nvPicPr>
        <p:blipFill>
          <a:blip r:embed="rId3">
            <a:alphaModFix/>
          </a:blip>
          <a:stretch>
            <a:fillRect/>
          </a:stretch>
        </p:blipFill>
        <p:spPr>
          <a:xfrm>
            <a:off x="2465800" y="3257650"/>
            <a:ext cx="1829750" cy="1829750"/>
          </a:xfrm>
          <a:prstGeom prst="rect">
            <a:avLst/>
          </a:prstGeom>
          <a:noFill/>
          <a:ln>
            <a:noFill/>
          </a:ln>
        </p:spPr>
      </p:pic>
      <p:sp>
        <p:nvSpPr>
          <p:cNvPr id="243" name="Google Shape;243;p36"/>
          <p:cNvSpPr txBox="1"/>
          <p:nvPr/>
        </p:nvSpPr>
        <p:spPr>
          <a:xfrm>
            <a:off x="4434200" y="3776225"/>
            <a:ext cx="3666600" cy="7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419" sz="1800" i="1">
                <a:latin typeface="Old Standard TT"/>
                <a:ea typeface="Old Standard TT"/>
                <a:cs typeface="Old Standard TT"/>
                <a:sym typeface="Old Standard TT"/>
              </a:rPr>
              <a:t>¿Qué probarían de un componente con tres engranajes?</a:t>
            </a:r>
            <a:endParaRPr sz="1800" i="1">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componentes: errores en interfaces</a:t>
            </a:r>
            <a:endParaRPr/>
          </a:p>
        </p:txBody>
      </p:sp>
      <p:sp>
        <p:nvSpPr>
          <p:cNvPr id="249" name="Google Shape;249;p37"/>
          <p:cNvSpPr txBox="1">
            <a:spLocks noGrp="1"/>
          </p:cNvSpPr>
          <p:nvPr>
            <p:ph type="body" idx="1"/>
          </p:nvPr>
        </p:nvSpPr>
        <p:spPr>
          <a:xfrm>
            <a:off x="311700" y="1171600"/>
            <a:ext cx="8520600" cy="36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b="1"/>
              <a:t>Uso incorrecto de interfaz:</a:t>
            </a:r>
            <a:r>
              <a:rPr lang="es-419"/>
              <a:t> Un componente unitario que llama a otro componente unitario comete algún error en el uso de la interfaz. </a:t>
            </a:r>
            <a:r>
              <a:rPr lang="es-419" i="1"/>
              <a:t>Ejemplo: Parámetros de tipo equivocado, orden equivocado o número equivocado.</a:t>
            </a:r>
            <a:endParaRPr i="1"/>
          </a:p>
          <a:p>
            <a:pPr marL="0" lvl="0" indent="0" algn="l" rtl="0">
              <a:spcBef>
                <a:spcPts val="1600"/>
              </a:spcBef>
              <a:spcAft>
                <a:spcPts val="0"/>
              </a:spcAft>
              <a:buNone/>
            </a:pPr>
            <a:r>
              <a:rPr lang="es-419" b="1"/>
              <a:t>Mala interpretación de interfaz:</a:t>
            </a:r>
            <a:r>
              <a:rPr lang="es-419" b="1" i="1"/>
              <a:t> </a:t>
            </a:r>
            <a:r>
              <a:rPr lang="es-419"/>
              <a:t>Un componente unitario malinterpreta la especificación de la interfaz del componente unitario llamado y hace suposiciones sobre su comportamiento. </a:t>
            </a:r>
            <a:r>
              <a:rPr lang="es-419" i="1"/>
              <a:t>Ejemplo: se llama un método que hace una búsqueda binaria con un arreglo desordenado.</a:t>
            </a:r>
            <a:endParaRPr i="1"/>
          </a:p>
          <a:p>
            <a:pPr marL="0" lvl="0" indent="0" algn="l" rtl="0">
              <a:spcBef>
                <a:spcPts val="1600"/>
              </a:spcBef>
              <a:spcAft>
                <a:spcPts val="1600"/>
              </a:spcAft>
              <a:buNone/>
            </a:pPr>
            <a:r>
              <a:rPr lang="es-419" b="1"/>
              <a:t>Errores de temporización:</a:t>
            </a:r>
            <a:r>
              <a:rPr lang="es-419"/>
              <a:t> Ocurren en sistemas de tiempo real que usan una memoria compartida o una interfaz que pasa mensajes. El productor de datos y el consumidor de datos operan a diferentes niveles de rapidez.</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Lineamientos para las pruebas de interfaz</a:t>
            </a:r>
            <a:endParaRPr/>
          </a:p>
        </p:txBody>
      </p:sp>
      <p:sp>
        <p:nvSpPr>
          <p:cNvPr id="255" name="Google Shape;255;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Examinar el código que se va a probar y listar explícitamente cada llamado a un componente externo.</a:t>
            </a:r>
            <a:endParaRPr/>
          </a:p>
          <a:p>
            <a:pPr marL="457200" lvl="0" indent="-342900" algn="l" rtl="0">
              <a:spcBef>
                <a:spcPts val="0"/>
              </a:spcBef>
              <a:spcAft>
                <a:spcPts val="0"/>
              </a:spcAft>
              <a:buSzPts val="1800"/>
              <a:buChar char="●"/>
            </a:pPr>
            <a:r>
              <a:rPr lang="es-419"/>
              <a:t>Probar con valores nulos.</a:t>
            </a:r>
            <a:endParaRPr/>
          </a:p>
          <a:p>
            <a:pPr marL="457200" lvl="0" indent="-342900" algn="l" rtl="0">
              <a:spcBef>
                <a:spcPts val="0"/>
              </a:spcBef>
              <a:spcAft>
                <a:spcPts val="0"/>
              </a:spcAft>
              <a:buSzPts val="1800"/>
              <a:buChar char="●"/>
            </a:pPr>
            <a:r>
              <a:rPr lang="es-419"/>
              <a:t>Hacer pruebas que deliberadamente hagan que fallen los componentes unitarios.</a:t>
            </a:r>
            <a:endParaRPr/>
          </a:p>
          <a:p>
            <a:pPr marL="457200" lvl="0" indent="-342900" algn="l" rtl="0">
              <a:spcBef>
                <a:spcPts val="0"/>
              </a:spcBef>
              <a:spcAft>
                <a:spcPts val="0"/>
              </a:spcAft>
              <a:buSzPts val="1800"/>
              <a:buChar char="●"/>
            </a:pPr>
            <a:r>
              <a:rPr lang="es-419"/>
              <a:t>Usar pruebas de esfuerzo en los sistemas que pasan mensajes, es decir, pasar más mensajes de los que probablemente ocurran en la práctica.</a:t>
            </a:r>
            <a:endParaRPr/>
          </a:p>
          <a:p>
            <a:pPr marL="457200" lvl="0" indent="-342900" algn="l" rtl="0">
              <a:spcBef>
                <a:spcPts val="0"/>
              </a:spcBef>
              <a:spcAft>
                <a:spcPts val="0"/>
              </a:spcAft>
              <a:buSzPts val="1800"/>
              <a:buChar char="●"/>
            </a:pPr>
            <a:r>
              <a:rPr lang="es-419"/>
              <a:t>Variar el orden en el que se activan los componentes. </a:t>
            </a:r>
            <a:endParaRPr/>
          </a:p>
          <a:p>
            <a:pPr marL="0" lvl="0" indent="0" algn="l" rtl="0">
              <a:spcBef>
                <a:spcPts val="1600"/>
              </a:spcBef>
              <a:spcAft>
                <a:spcPts val="1600"/>
              </a:spcAft>
              <a:buNone/>
            </a:pPr>
            <a:endParaRPr/>
          </a:p>
        </p:txBody>
      </p:sp>
      <p:pic>
        <p:nvPicPr>
          <p:cNvPr id="256" name="Google Shape;256;p38"/>
          <p:cNvPicPr preferRelativeResize="0"/>
          <p:nvPr/>
        </p:nvPicPr>
        <p:blipFill>
          <a:blip r:embed="rId3">
            <a:alphaModFix/>
          </a:blip>
          <a:stretch>
            <a:fillRect/>
          </a:stretch>
        </p:blipFill>
        <p:spPr>
          <a:xfrm>
            <a:off x="5897500" y="3055300"/>
            <a:ext cx="3181874" cy="2227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Integración y pruebas incrementales</a:t>
            </a:r>
            <a:endParaRPr/>
          </a:p>
        </p:txBody>
      </p:sp>
      <p:sp>
        <p:nvSpPr>
          <p:cNvPr id="262" name="Google Shape;262;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Implican integrar diferentes componentes y, después, probar el sistema integrado.</a:t>
            </a:r>
            <a:endParaRPr/>
          </a:p>
          <a:p>
            <a:pPr marL="457200" lvl="0" indent="-342900" algn="l" rtl="0">
              <a:spcBef>
                <a:spcPts val="0"/>
              </a:spcBef>
              <a:spcAft>
                <a:spcPts val="0"/>
              </a:spcAft>
              <a:buSzPts val="1800"/>
              <a:buChar char="●"/>
            </a:pPr>
            <a:r>
              <a:rPr lang="es-419"/>
              <a:t>Siempre hay que usar el enfoque incremental: integrar un componente y probar, integrar otro componente y probar de nuevo.</a:t>
            </a:r>
            <a:endParaRPr/>
          </a:p>
          <a:p>
            <a:pPr marL="457200" lvl="0" indent="-342900" algn="l" rtl="0">
              <a:spcBef>
                <a:spcPts val="0"/>
              </a:spcBef>
              <a:spcAft>
                <a:spcPts val="0"/>
              </a:spcAft>
              <a:buSzPts val="1800"/>
              <a:buChar char="●"/>
            </a:pPr>
            <a:r>
              <a:rPr lang="es-419"/>
              <a:t>De esta manera se saben que si hay problemas, quizá se deban a las interacciones con el componente que se integró más recientemente.</a:t>
            </a:r>
            <a:endParaRPr/>
          </a:p>
        </p:txBody>
      </p:sp>
      <p:pic>
        <p:nvPicPr>
          <p:cNvPr id="263" name="Google Shape;263;p39"/>
          <p:cNvPicPr preferRelativeResize="0"/>
          <p:nvPr/>
        </p:nvPicPr>
        <p:blipFill rotWithShape="1">
          <a:blip r:embed="rId3">
            <a:alphaModFix/>
          </a:blip>
          <a:srcRect l="-4140" r="4139"/>
          <a:stretch/>
        </p:blipFill>
        <p:spPr>
          <a:xfrm>
            <a:off x="3809275" y="3530750"/>
            <a:ext cx="1408925" cy="140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desarrollo: Pruebas del sistema</a:t>
            </a:r>
            <a:endParaRPr/>
          </a:p>
        </p:txBody>
      </p:sp>
      <p:sp>
        <p:nvSpPr>
          <p:cNvPr id="269" name="Google Shape;269;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Integración de componentes para crear una versión del sistema y poner a prueba el sistema integrado.</a:t>
            </a:r>
            <a:endParaRPr/>
          </a:p>
          <a:p>
            <a:pPr marL="0" lvl="0" indent="0" algn="l" rtl="0">
              <a:spcBef>
                <a:spcPts val="1600"/>
              </a:spcBef>
              <a:spcAft>
                <a:spcPts val="0"/>
              </a:spcAft>
              <a:buNone/>
            </a:pPr>
            <a:r>
              <a:rPr lang="es-419"/>
              <a:t>¿Los componentes son compatibles e interactúan correctamente a  través de sus interfaces?</a:t>
            </a:r>
            <a:endParaRPr/>
          </a:p>
          <a:p>
            <a:pPr marL="457200" lvl="0" indent="-342900" algn="l" rtl="0">
              <a:spcBef>
                <a:spcPts val="1600"/>
              </a:spcBef>
              <a:spcAft>
                <a:spcPts val="0"/>
              </a:spcAft>
              <a:buSzPts val="1800"/>
              <a:buAutoNum type="arabicPeriod"/>
            </a:pPr>
            <a:r>
              <a:rPr lang="es-419"/>
              <a:t>Los componentes reutilizables desarrollados por separado y los sistemas comerciales pueden integrarse con componentes desarrollados recientemente.</a:t>
            </a:r>
            <a:endParaRPr/>
          </a:p>
          <a:p>
            <a:pPr marL="457200" lvl="0" indent="-342900" algn="l" rtl="0">
              <a:spcBef>
                <a:spcPts val="0"/>
              </a:spcBef>
              <a:spcAft>
                <a:spcPts val="0"/>
              </a:spcAft>
              <a:buSzPts val="1800"/>
              <a:buAutoNum type="arabicPeriod"/>
            </a:pPr>
            <a:r>
              <a:rPr lang="es-419"/>
              <a:t>Los componentes desarrollados por diferentes miembros del equipo o de grupos pueden integrarse en esta etapa.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sistema: Casos de uso</a:t>
            </a:r>
            <a:endParaRPr/>
          </a:p>
        </p:txBody>
      </p:sp>
      <p:sp>
        <p:nvSpPr>
          <p:cNvPr id="275" name="Google Shape;275;p4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Los casos de uso son implementados por varios componentes u objetos del sistema. Probar los casos de uso obliga a que ocurran las interacciones entre los componentes.</a:t>
            </a:r>
            <a:endParaRPr/>
          </a:p>
        </p:txBody>
      </p:sp>
      <p:pic>
        <p:nvPicPr>
          <p:cNvPr id="276" name="Google Shape;276;p41"/>
          <p:cNvPicPr preferRelativeResize="0"/>
          <p:nvPr/>
        </p:nvPicPr>
        <p:blipFill>
          <a:blip r:embed="rId3">
            <a:alphaModFix/>
          </a:blip>
          <a:stretch>
            <a:fillRect/>
          </a:stretch>
        </p:blipFill>
        <p:spPr>
          <a:xfrm>
            <a:off x="2053051" y="2076750"/>
            <a:ext cx="4389550" cy="2581550"/>
          </a:xfrm>
          <a:prstGeom prst="rect">
            <a:avLst/>
          </a:prstGeom>
          <a:noFill/>
          <a:ln>
            <a:noFill/>
          </a:ln>
        </p:spPr>
      </p:pic>
      <p:sp>
        <p:nvSpPr>
          <p:cNvPr id="277" name="Google Shape;277;p41"/>
          <p:cNvSpPr txBox="1"/>
          <p:nvPr/>
        </p:nvSpPr>
        <p:spPr>
          <a:xfrm>
            <a:off x="2128488" y="4568800"/>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
        <p:nvSpPr>
          <p:cNvPr id="278" name="Google Shape;278;p41"/>
          <p:cNvSpPr txBox="1"/>
          <p:nvPr/>
        </p:nvSpPr>
        <p:spPr>
          <a:xfrm>
            <a:off x="6740017" y="2696950"/>
            <a:ext cx="16779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Recolección de información meteorológica.</a:t>
            </a:r>
            <a:endParaRPr>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Introducción: ¿Para qué probar?</a:t>
            </a:r>
            <a:endParaRPr/>
          </a:p>
        </p:txBody>
      </p:sp>
      <p:sp>
        <p:nvSpPr>
          <p:cNvPr id="74" name="Google Shape;74;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s-419"/>
              <a:t>Video de introducción:</a:t>
            </a:r>
            <a:endParaRPr/>
          </a:p>
          <a:p>
            <a:pPr marL="0" lvl="0" indent="0" algn="l" rtl="0">
              <a:spcBef>
                <a:spcPts val="1600"/>
              </a:spcBef>
              <a:spcAft>
                <a:spcPts val="0"/>
              </a:spcAft>
              <a:buNone/>
            </a:pPr>
            <a:r>
              <a:rPr lang="es-419" u="sng">
                <a:solidFill>
                  <a:schemeClr val="hlink"/>
                </a:solidFill>
                <a:hlinkClick r:id="rId3"/>
              </a:rPr>
              <a:t>https://www.youtube.com/watch?v=AbER5TVTHEc</a:t>
            </a:r>
            <a:endParaRPr/>
          </a:p>
          <a:p>
            <a:pPr marL="0" lvl="0" indent="0" algn="l" rtl="0">
              <a:spcBef>
                <a:spcPts val="1600"/>
              </a:spcBef>
              <a:spcAft>
                <a:spcPts val="0"/>
              </a:spcAft>
              <a:buNone/>
            </a:pPr>
            <a:endParaRPr/>
          </a:p>
          <a:p>
            <a:pPr marL="0" lvl="0" indent="0" algn="l" rtl="0">
              <a:spcBef>
                <a:spcPts val="1600"/>
              </a:spcBef>
              <a:spcAft>
                <a:spcPts val="0"/>
              </a:spcAft>
              <a:buNone/>
            </a:pPr>
            <a:r>
              <a:rPr lang="es-419"/>
              <a:t>Sí, el software falla.</a:t>
            </a:r>
            <a:endParaRPr/>
          </a:p>
          <a:p>
            <a:pPr marL="0" lvl="0" indent="0" algn="l" rtl="0">
              <a:spcBef>
                <a:spcPts val="1600"/>
              </a:spcBef>
              <a:spcAft>
                <a:spcPts val="0"/>
              </a:spcAft>
              <a:buNone/>
            </a:pPr>
            <a:r>
              <a:rPr lang="es-419"/>
              <a:t>No todas las fallas de software son para reírse.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5" name="Google Shape;75;p15"/>
          <p:cNvPicPr preferRelativeResize="0"/>
          <p:nvPr/>
        </p:nvPicPr>
        <p:blipFill>
          <a:blip r:embed="rId4">
            <a:alphaModFix/>
          </a:blip>
          <a:stretch>
            <a:fillRect/>
          </a:stretch>
        </p:blipFill>
        <p:spPr>
          <a:xfrm>
            <a:off x="6070300" y="2064324"/>
            <a:ext cx="2865375" cy="161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sistema</a:t>
            </a:r>
            <a:endParaRPr/>
          </a:p>
        </p:txBody>
      </p:sp>
      <p:sp>
        <p:nvSpPr>
          <p:cNvPr id="284" name="Google Shape;284;p42"/>
          <p:cNvSpPr txBox="1">
            <a:spLocks noGrp="1"/>
          </p:cNvSpPr>
          <p:nvPr>
            <p:ph type="body" idx="1"/>
          </p:nvPr>
        </p:nvSpPr>
        <p:spPr>
          <a:xfrm>
            <a:off x="311700" y="1171600"/>
            <a:ext cx="8520600" cy="3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 imposible probar todas las secuencias posibles de ejecución del programa.</a:t>
            </a:r>
            <a:endParaRPr/>
          </a:p>
          <a:p>
            <a:pPr marL="0" lvl="0" indent="0" algn="l" rtl="0">
              <a:spcBef>
                <a:spcPts val="1600"/>
              </a:spcBef>
              <a:spcAft>
                <a:spcPts val="0"/>
              </a:spcAft>
              <a:buNone/>
            </a:pPr>
            <a:r>
              <a:rPr lang="es-419"/>
              <a:t>Las pruebas se deben basar en un subconjunto de probables casos de prueba:</a:t>
            </a:r>
            <a:endParaRPr/>
          </a:p>
          <a:p>
            <a:pPr marL="457200" lvl="0" indent="-342900" algn="l" rtl="0">
              <a:spcBef>
                <a:spcPts val="1600"/>
              </a:spcBef>
              <a:spcAft>
                <a:spcPts val="0"/>
              </a:spcAft>
              <a:buSzPts val="1800"/>
              <a:buAutoNum type="arabicPeriod"/>
            </a:pPr>
            <a:r>
              <a:rPr lang="es-419"/>
              <a:t>Tienen que probarse todas las funciones del sistema que se ingresen a través de un menú.</a:t>
            </a:r>
            <a:endParaRPr/>
          </a:p>
          <a:p>
            <a:pPr marL="457200" lvl="0" indent="-342900" algn="l" rtl="0">
              <a:spcBef>
                <a:spcPts val="0"/>
              </a:spcBef>
              <a:spcAft>
                <a:spcPts val="0"/>
              </a:spcAft>
              <a:buSzPts val="1800"/>
              <a:buAutoNum type="arabicPeriod"/>
            </a:pPr>
            <a:r>
              <a:rPr lang="es-419"/>
              <a:t>Debe experimentarse la combinación de funciones que se ingrese por medio del mismo menú.</a:t>
            </a:r>
            <a:endParaRPr/>
          </a:p>
          <a:p>
            <a:pPr marL="457200" lvl="0" indent="-342900" algn="l" rtl="0">
              <a:spcBef>
                <a:spcPts val="0"/>
              </a:spcBef>
              <a:spcAft>
                <a:spcPts val="0"/>
              </a:spcAft>
              <a:buSzPts val="1800"/>
              <a:buAutoNum type="arabicPeriod"/>
            </a:pPr>
            <a:r>
              <a:rPr lang="es-419"/>
              <a:t>Donde se proporcione entrada del usuario hay que probar todas las funciones con entrada correcta o incorrecta.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a:t>Test Driven Development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Desarrollo Dirigido por Pruebas</a:t>
            </a:r>
            <a:endParaRPr/>
          </a:p>
        </p:txBody>
      </p:sp>
      <p:sp>
        <p:nvSpPr>
          <p:cNvPr id="295" name="Google Shape;295;p4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a:t>El desarrollo dirigido por pruebas (TDD, por las siglas de Test-Driven Development) es un enfoque al diseño de programas donde se entrelazan el desarrollo de pruebas y el de código (Beck, 2002; Jeffries y Melnik, 2007). </a:t>
            </a:r>
            <a:endParaRPr/>
          </a:p>
          <a:p>
            <a:pPr marL="0" lvl="0" indent="0" algn="just" rtl="0">
              <a:spcBef>
                <a:spcPts val="1600"/>
              </a:spcBef>
              <a:spcAft>
                <a:spcPts val="0"/>
              </a:spcAft>
              <a:buNone/>
            </a:pPr>
            <a:r>
              <a:rPr lang="es-419"/>
              <a:t>En esencia, el código se desarrolla incrementalmente, junto con una prueba para ese incremento. No se avanza hacia el siguiente incremento sino hasta que el código diseñado pasa la prueba. </a:t>
            </a:r>
            <a:endParaRPr/>
          </a:p>
          <a:p>
            <a:pPr marL="0" lvl="0" indent="0" algn="l" rtl="0">
              <a:spcBef>
                <a:spcPts val="1600"/>
              </a:spcBef>
              <a:spcAft>
                <a:spcPts val="1600"/>
              </a:spcAft>
              <a:buNone/>
            </a:pPr>
            <a:endParaRPr/>
          </a:p>
        </p:txBody>
      </p:sp>
      <p:pic>
        <p:nvPicPr>
          <p:cNvPr id="296" name="Google Shape;296;p44"/>
          <p:cNvPicPr preferRelativeResize="0"/>
          <p:nvPr/>
        </p:nvPicPr>
        <p:blipFill rotWithShape="1">
          <a:blip r:embed="rId3">
            <a:alphaModFix/>
          </a:blip>
          <a:srcRect l="18690" t="17602" r="20330" b="12793"/>
          <a:stretch/>
        </p:blipFill>
        <p:spPr>
          <a:xfrm>
            <a:off x="3692013" y="3316350"/>
            <a:ext cx="1759976" cy="1436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Proceso TDD Fundamental</a:t>
            </a:r>
            <a:endParaRPr/>
          </a:p>
        </p:txBody>
      </p:sp>
      <p:pic>
        <p:nvPicPr>
          <p:cNvPr id="302" name="Google Shape;302;p45"/>
          <p:cNvPicPr preferRelativeResize="0"/>
          <p:nvPr/>
        </p:nvPicPr>
        <p:blipFill rotWithShape="1">
          <a:blip r:embed="rId3">
            <a:alphaModFix/>
          </a:blip>
          <a:srcRect l="29623" t="38790" r="21716" b="34325"/>
          <a:stretch/>
        </p:blipFill>
        <p:spPr>
          <a:xfrm>
            <a:off x="701188" y="1685575"/>
            <a:ext cx="7741624" cy="2404570"/>
          </a:xfrm>
          <a:prstGeom prst="rect">
            <a:avLst/>
          </a:prstGeom>
          <a:noFill/>
          <a:ln>
            <a:noFill/>
          </a:ln>
        </p:spPr>
      </p:pic>
      <p:sp>
        <p:nvSpPr>
          <p:cNvPr id="303" name="Google Shape;303;p45"/>
          <p:cNvSpPr txBox="1"/>
          <p:nvPr/>
        </p:nvSpPr>
        <p:spPr>
          <a:xfrm>
            <a:off x="2128488" y="4463075"/>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¿Porqué surgió la TDD?</a:t>
            </a:r>
            <a:endParaRPr/>
          </a:p>
        </p:txBody>
      </p:sp>
      <p:sp>
        <p:nvSpPr>
          <p:cNvPr id="309" name="Google Shape;309;p4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a:t>Un argumento consistente con el desarrollo dirigido por pruebas es que ayuda a los programadores a aclarar sus ideas acerca de lo que realmente debe hacer un segmento de código. Para escribir una prueba, es preciso entender lo que se quiere, pues esta comprensión facilita la escritura del código requerido.</a:t>
            </a:r>
            <a:endParaRPr/>
          </a:p>
          <a:p>
            <a:pPr marL="0" lvl="0" indent="0" algn="ctr" rtl="0">
              <a:spcBef>
                <a:spcPts val="1600"/>
              </a:spcBef>
              <a:spcAft>
                <a:spcPts val="0"/>
              </a:spcAft>
              <a:buClr>
                <a:schemeClr val="dk1"/>
              </a:buClr>
              <a:buSzPts val="1100"/>
              <a:buFont typeface="Arial"/>
              <a:buNone/>
            </a:pPr>
            <a:r>
              <a:rPr lang="es-419" b="1" i="1"/>
              <a:t>Por ejemplo,</a:t>
            </a:r>
            <a:r>
              <a:rPr lang="es-419" i="1"/>
              <a:t> si su cálculo implica división, debería comprobar que no divide los números entre cero. En caso de que olvide escribir una prueba para esto, en el programa nunca se incluirá el código a comprobar.</a:t>
            </a:r>
            <a:endParaRPr i="1"/>
          </a:p>
          <a:p>
            <a:pPr marL="0" lvl="0" indent="0" algn="l" rtl="0">
              <a:spcBef>
                <a:spcPts val="160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Beneficios</a:t>
            </a:r>
            <a:endParaRPr/>
          </a:p>
        </p:txBody>
      </p:sp>
      <p:sp>
        <p:nvSpPr>
          <p:cNvPr id="315" name="Google Shape;315;p4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b="1"/>
              <a:t>Cobertura de código</a:t>
            </a:r>
            <a:r>
              <a:rPr lang="es-419"/>
              <a:t>: En principio, cualquier segmento de código que escriba debe tener al menos una prueba asociada. </a:t>
            </a:r>
            <a:endParaRPr/>
          </a:p>
          <a:p>
            <a:pPr marL="0" lvl="0" indent="0" algn="just" rtl="0">
              <a:spcBef>
                <a:spcPts val="1600"/>
              </a:spcBef>
              <a:spcAft>
                <a:spcPts val="0"/>
              </a:spcAft>
              <a:buNone/>
            </a:pPr>
            <a:r>
              <a:rPr lang="es-419" b="1"/>
              <a:t>Pruebas de regresión</a:t>
            </a:r>
            <a:r>
              <a:rPr lang="es-419"/>
              <a:t>: Un conjunto de pruebas se desarrolla incrementalmente conforme se desarrolla un programa. Siempre es posible correr pruebas de regresión para demostrar que los cambios al programa no introdujeron nuevos bugs.</a:t>
            </a:r>
            <a:endParaRPr/>
          </a:p>
          <a:p>
            <a:pPr marL="0" lvl="0" indent="0" algn="just"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316" name="Google Shape;316;p4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b="1"/>
              <a:t>Depuración simplificada:</a:t>
            </a:r>
            <a:r>
              <a:rPr lang="es-419"/>
              <a:t> Cuando falla una prueba, debe ser evidente dónde yace el problema. Es preciso comprobar y modificar el código recién escrito. </a:t>
            </a:r>
            <a:endParaRPr/>
          </a:p>
          <a:p>
            <a:pPr marL="0" lvl="0" indent="0" algn="just" rtl="0">
              <a:spcBef>
                <a:spcPts val="1600"/>
              </a:spcBef>
              <a:spcAft>
                <a:spcPts val="0"/>
              </a:spcAft>
              <a:buNone/>
            </a:pPr>
            <a:r>
              <a:rPr lang="es-419" b="1"/>
              <a:t>Documentación del sistema</a:t>
            </a:r>
            <a:r>
              <a:rPr lang="es-419"/>
              <a:t>: Las pruebas en sí actúan como una forma de documentación que describen lo que debe hacer el código. Leer las pruebas suele facilitar la comprensión del código.</a:t>
            </a:r>
            <a:endParaRPr/>
          </a:p>
          <a:p>
            <a:pPr marL="0" lvl="0" indent="0" algn="just" rtl="0">
              <a:spcBef>
                <a:spcPts val="160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versión</a:t>
            </a:r>
            <a:endParaRPr/>
          </a:p>
        </p:txBody>
      </p:sp>
      <p:sp>
        <p:nvSpPr>
          <p:cNvPr id="322" name="Google Shape;322;p4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Ponen a prueba una versión particular de un sistema que pretende estar fuera del equipo de desarrollo.</a:t>
            </a:r>
            <a:endParaRPr/>
          </a:p>
          <a:p>
            <a:pPr marL="0" lvl="0" indent="0" algn="l" rtl="0">
              <a:spcBef>
                <a:spcPts val="1600"/>
              </a:spcBef>
              <a:spcAft>
                <a:spcPts val="0"/>
              </a:spcAft>
              <a:buNone/>
            </a:pPr>
            <a:r>
              <a:rPr lang="es-419"/>
              <a:t>Diferencias entre las pruebas de versión y las pruebas de sistema:</a:t>
            </a:r>
            <a:endParaRPr/>
          </a:p>
          <a:p>
            <a:pPr marL="457200" lvl="0" indent="-342900" algn="l" rtl="0">
              <a:spcBef>
                <a:spcPts val="1600"/>
              </a:spcBef>
              <a:spcAft>
                <a:spcPts val="0"/>
              </a:spcAft>
              <a:buSzPts val="1800"/>
              <a:buAutoNum type="arabicPeriod"/>
            </a:pPr>
            <a:r>
              <a:rPr lang="es-419"/>
              <a:t>Un equipo independiente que no intervino en el desarrollo del sistema debe ser el responsable de las pruebas de versión.</a:t>
            </a:r>
            <a:endParaRPr/>
          </a:p>
          <a:p>
            <a:pPr marL="457200" lvl="0" indent="-342900" algn="l" rtl="0">
              <a:spcBef>
                <a:spcPts val="0"/>
              </a:spcBef>
              <a:spcAft>
                <a:spcPts val="0"/>
              </a:spcAft>
              <a:buSzPts val="1800"/>
              <a:buAutoNum type="arabicPeriod"/>
            </a:pPr>
            <a:r>
              <a:rPr lang="es-419"/>
              <a:t>Las pruebas por parte del equipo de desarrollo deben enfocarse en el descubrimiento de bugs (defectos). El objetivo de las pruebas de versión es comprobar que el sistema cumpla con los requerimientos y sea suficientemente bueno (validación).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versión</a:t>
            </a:r>
            <a:endParaRPr/>
          </a:p>
        </p:txBody>
      </p:sp>
      <p:sp>
        <p:nvSpPr>
          <p:cNvPr id="328" name="Google Shape;328;p4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Convencer al proveedor de que el sistema es lo suficientemente apto para su uso:</a:t>
            </a:r>
            <a:endParaRPr/>
          </a:p>
          <a:p>
            <a:pPr marL="457200" lvl="0" indent="-342900" algn="l" rtl="0">
              <a:spcBef>
                <a:spcPts val="1600"/>
              </a:spcBef>
              <a:spcAft>
                <a:spcPts val="0"/>
              </a:spcAft>
              <a:buSzPts val="1800"/>
              <a:buChar char="●"/>
            </a:pPr>
            <a:r>
              <a:rPr lang="es-419"/>
              <a:t>El sistema entrega la funcionalidad, rendimiento y confiabilidad especificados.</a:t>
            </a:r>
            <a:endParaRPr/>
          </a:p>
          <a:p>
            <a:pPr marL="457200" lvl="0" indent="-342900" algn="l" rtl="0">
              <a:spcBef>
                <a:spcPts val="0"/>
              </a:spcBef>
              <a:spcAft>
                <a:spcPts val="0"/>
              </a:spcAft>
              <a:buSzPts val="1800"/>
              <a:buChar char="●"/>
            </a:pPr>
            <a:r>
              <a:rPr lang="es-419"/>
              <a:t>El programa no falla durante su uso normal.</a:t>
            </a:r>
            <a:endParaRPr/>
          </a:p>
          <a:p>
            <a:pPr marL="457200" lvl="0" indent="-342900" algn="l" rtl="0">
              <a:spcBef>
                <a:spcPts val="0"/>
              </a:spcBef>
              <a:spcAft>
                <a:spcPts val="0"/>
              </a:spcAft>
              <a:buSzPts val="1800"/>
              <a:buChar char="●"/>
            </a:pPr>
            <a:r>
              <a:rPr lang="es-419"/>
              <a:t>Son pruebas de caja negra.</a:t>
            </a:r>
            <a:endParaRPr/>
          </a:p>
          <a:p>
            <a:pPr marL="457200" lvl="0" indent="-342900" algn="l" rtl="0">
              <a:spcBef>
                <a:spcPts val="0"/>
              </a:spcBef>
              <a:spcAft>
                <a:spcPts val="0"/>
              </a:spcAft>
              <a:buSzPts val="1800"/>
              <a:buChar char="●"/>
            </a:pPr>
            <a:r>
              <a:rPr lang="es-419"/>
              <a:t>Es una prueba funcional, al examinador no le preocupa la aplicación del software.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basadas en requerimientos</a:t>
            </a:r>
            <a:endParaRPr/>
          </a:p>
        </p:txBody>
      </p:sp>
      <p:sp>
        <p:nvSpPr>
          <p:cNvPr id="334" name="Google Shape;334;p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Son pruebas de validación más que de defecto: se intenta demostrar que el sistema implementa adecuadamente sus requerimientos.</a:t>
            </a:r>
            <a:endParaRPr/>
          </a:p>
          <a:p>
            <a:pPr marL="0" lvl="0" indent="0" algn="l" rtl="0">
              <a:spcBef>
                <a:spcPts val="1600"/>
              </a:spcBef>
              <a:spcAft>
                <a:spcPts val="0"/>
              </a:spcAft>
              <a:buNone/>
            </a:pPr>
            <a:endParaRPr/>
          </a:p>
          <a:p>
            <a:pPr marL="0" lvl="0" indent="0" algn="ctr" rtl="0">
              <a:spcBef>
                <a:spcPts val="1600"/>
              </a:spcBef>
              <a:spcAft>
                <a:spcPts val="0"/>
              </a:spcAft>
              <a:buClr>
                <a:schemeClr val="dk1"/>
              </a:buClr>
              <a:buSzPts val="1100"/>
              <a:buFont typeface="Arial"/>
              <a:buNone/>
            </a:pPr>
            <a:r>
              <a:rPr lang="es-419" i="1"/>
              <a:t>“Los requerimientos tienen que escribirse de forma que pueda diseñarse una prueba para dicho requerimiento”</a:t>
            </a:r>
            <a:endParaRPr i="1"/>
          </a:p>
          <a:p>
            <a:pPr marL="0" lvl="0" indent="0" algn="l"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escenario</a:t>
            </a:r>
            <a:endParaRPr/>
          </a:p>
        </p:txBody>
      </p:sp>
      <p:sp>
        <p:nvSpPr>
          <p:cNvPr id="340" name="Google Shape;340;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a:t>Son un enfoque a las pruebas de versión donde se crean escenarios típicos de uso y se les utiliza en el desarrollo de casos de prueba para el sistema.</a:t>
            </a:r>
            <a:endParaRPr/>
          </a:p>
          <a:p>
            <a:pPr marL="0" lvl="0" indent="0" algn="l" rtl="0">
              <a:spcBef>
                <a:spcPts val="1600"/>
              </a:spcBef>
              <a:spcAft>
                <a:spcPts val="0"/>
              </a:spcAft>
              <a:buNone/>
            </a:pPr>
            <a:r>
              <a:rPr lang="es-419"/>
              <a:t>Un escenario es una historia que describe una forma en que puede usarse el sistema. Los escenarios deben ser realistas, y los usuarios reales del sistema tienen que relacionarse con ellos. </a:t>
            </a:r>
            <a:endParaRPr/>
          </a:p>
          <a:p>
            <a:pPr marL="0" lvl="0" indent="0" algn="ctr" rtl="0">
              <a:spcBef>
                <a:spcPts val="1600"/>
              </a:spcBef>
              <a:spcAft>
                <a:spcPts val="1600"/>
              </a:spcAft>
              <a:buNone/>
            </a:pPr>
            <a:r>
              <a:rPr lang="es-419" i="1"/>
              <a:t>Kaner (2003) sugiere que una prueba de escenario debe ser una historia narrativa que sea creíble y bastante compleja.</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¿Para qué probar el software?</a:t>
            </a:r>
            <a:endParaRPr/>
          </a:p>
        </p:txBody>
      </p:sp>
      <p:sp>
        <p:nvSpPr>
          <p:cNvPr id="81" name="Google Shape;81;p16"/>
          <p:cNvSpPr txBox="1">
            <a:spLocks noGrp="1"/>
          </p:cNvSpPr>
          <p:nvPr>
            <p:ph type="body" idx="1"/>
          </p:nvPr>
        </p:nvSpPr>
        <p:spPr>
          <a:xfrm>
            <a:off x="5686950" y="1171600"/>
            <a:ext cx="3145500" cy="3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26 de abril de 1994 en Japón.</a:t>
            </a:r>
            <a:endParaRPr/>
          </a:p>
          <a:p>
            <a:pPr marL="0" lvl="0" indent="0" algn="l" rtl="0">
              <a:spcBef>
                <a:spcPts val="1600"/>
              </a:spcBef>
              <a:spcAft>
                <a:spcPts val="0"/>
              </a:spcAft>
              <a:buNone/>
            </a:pPr>
            <a:endParaRPr/>
          </a:p>
          <a:p>
            <a:pPr marL="0" lvl="0" indent="0" algn="l" rtl="0">
              <a:spcBef>
                <a:spcPts val="1600"/>
              </a:spcBef>
              <a:spcAft>
                <a:spcPts val="0"/>
              </a:spcAft>
              <a:buNone/>
            </a:pPr>
            <a:r>
              <a:rPr lang="es-419"/>
              <a:t>Un accidente de avión provoca la muerte de 264 personas.</a:t>
            </a:r>
            <a:endParaRPr/>
          </a:p>
          <a:p>
            <a:pPr marL="0" lvl="0" indent="0" algn="l" rtl="0">
              <a:spcBef>
                <a:spcPts val="1600"/>
              </a:spcBef>
              <a:spcAft>
                <a:spcPts val="0"/>
              </a:spcAft>
              <a:buNone/>
            </a:pPr>
            <a:r>
              <a:rPr lang="es-419"/>
              <a:t>¿Error del piloto o del software?</a:t>
            </a:r>
            <a:endParaRPr/>
          </a:p>
          <a:p>
            <a:pPr marL="0" lvl="0" indent="0" algn="l" rtl="0">
              <a:spcBef>
                <a:spcPts val="1600"/>
              </a:spcBef>
              <a:spcAft>
                <a:spcPts val="1600"/>
              </a:spcAft>
              <a:buNone/>
            </a:pPr>
            <a:r>
              <a:rPr lang="es-419"/>
              <a:t>(</a:t>
            </a:r>
            <a:r>
              <a:rPr lang="es-419" u="sng">
                <a:solidFill>
                  <a:schemeClr val="hlink"/>
                </a:solidFill>
                <a:hlinkClick r:id="rId3"/>
              </a:rPr>
              <a:t>https://www.youtube.com/watch?v=85zP_fq7etI</a:t>
            </a:r>
            <a:r>
              <a:rPr lang="es-419"/>
              <a:t>)</a:t>
            </a:r>
            <a:endParaRPr/>
          </a:p>
        </p:txBody>
      </p:sp>
      <p:pic>
        <p:nvPicPr>
          <p:cNvPr id="82" name="Google Shape;82;p16"/>
          <p:cNvPicPr preferRelativeResize="0"/>
          <p:nvPr/>
        </p:nvPicPr>
        <p:blipFill>
          <a:blip r:embed="rId4">
            <a:alphaModFix/>
          </a:blip>
          <a:stretch>
            <a:fillRect/>
          </a:stretch>
        </p:blipFill>
        <p:spPr>
          <a:xfrm>
            <a:off x="747150" y="1121250"/>
            <a:ext cx="4743450" cy="370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rendimiento</a:t>
            </a:r>
            <a:endParaRPr/>
          </a:p>
        </p:txBody>
      </p:sp>
      <p:sp>
        <p:nvSpPr>
          <p:cNvPr id="346" name="Google Shape;346;p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Las pruebas de rendimiento deben diseñarse para garantizar que el sistema procese su carga pretendida. Generalmente, esto implica efectuar una serie de pruebas donde se aumenta la carga, hasta que el rendimiento del sistema se vuelve inaceptable.</a:t>
            </a:r>
            <a:endParaRPr/>
          </a:p>
          <a:p>
            <a:pPr marL="0" lvl="0" indent="0" algn="l" rtl="0">
              <a:spcBef>
                <a:spcPts val="1600"/>
              </a:spcBef>
              <a:spcAft>
                <a:spcPts val="0"/>
              </a:spcAft>
              <a:buClr>
                <a:schemeClr val="dk1"/>
              </a:buClr>
              <a:buSzPts val="1100"/>
              <a:buFont typeface="Arial"/>
              <a:buNone/>
            </a:pPr>
            <a:r>
              <a:rPr lang="es-419"/>
              <a:t>Para probar si los requerimientos de rendimiento se logran, quizá se deba construir un </a:t>
            </a:r>
            <a:r>
              <a:rPr lang="es-419" i="1"/>
              <a:t>perfil operativo</a:t>
            </a:r>
            <a:r>
              <a:rPr lang="es-419"/>
              <a:t>. Un perfil operativo es un conjunto de pruebas que reflejan la mezcla real de trabajo que manejará el sistema. </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endParaRPr/>
          </a:p>
        </p:txBody>
      </p:sp>
      <p:pic>
        <p:nvPicPr>
          <p:cNvPr id="347" name="Google Shape;347;p52"/>
          <p:cNvPicPr preferRelativeResize="0"/>
          <p:nvPr/>
        </p:nvPicPr>
        <p:blipFill rotWithShape="1">
          <a:blip r:embed="rId3">
            <a:alphaModFix/>
          </a:blip>
          <a:srcRect l="17122" r="17325"/>
          <a:stretch/>
        </p:blipFill>
        <p:spPr>
          <a:xfrm>
            <a:off x="7194650" y="3125925"/>
            <a:ext cx="1375726" cy="1442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En las pruebas de rendimiento, significa estresar el sistema al hacer demandas que estén fuera de los límites de diseño del software. </a:t>
            </a:r>
            <a:endParaRPr/>
          </a:p>
          <a:p>
            <a:pPr marL="0" lvl="0" indent="0" algn="l" rtl="0">
              <a:spcBef>
                <a:spcPts val="1600"/>
              </a:spcBef>
              <a:spcAft>
                <a:spcPts val="0"/>
              </a:spcAft>
              <a:buNone/>
            </a:pPr>
            <a:r>
              <a:rPr lang="es-419"/>
              <a:t>Este tipo de pruebas tiene dos funciones:</a:t>
            </a:r>
            <a:endParaRPr/>
          </a:p>
          <a:p>
            <a:pPr marL="0" lvl="0" indent="0" algn="just" rtl="0">
              <a:spcBef>
                <a:spcPts val="1600"/>
              </a:spcBef>
              <a:spcAft>
                <a:spcPts val="0"/>
              </a:spcAft>
              <a:buNone/>
            </a:pPr>
            <a:r>
              <a:rPr lang="es-419" b="1"/>
              <a:t>1. Prueba el comportamiento de falla del sistema. </a:t>
            </a:r>
            <a:endParaRPr b="1"/>
          </a:p>
          <a:p>
            <a:pPr marL="0" lvl="0" indent="0" algn="just" rtl="0">
              <a:spcBef>
                <a:spcPts val="1600"/>
              </a:spcBef>
              <a:spcAft>
                <a:spcPts val="0"/>
              </a:spcAft>
              <a:buClr>
                <a:schemeClr val="dk1"/>
              </a:buClr>
              <a:buSzPts val="1100"/>
              <a:buFont typeface="Arial"/>
              <a:buNone/>
            </a:pPr>
            <a:r>
              <a:rPr lang="es-419" b="1"/>
              <a:t>2. Fuerza al sistema y puede hacer que salgan a la luz defectos que no se descubrirán normalmente. </a:t>
            </a:r>
            <a:endParaRPr b="1"/>
          </a:p>
          <a:p>
            <a:pPr marL="0" lvl="0" indent="0" algn="l" rtl="0">
              <a:spcBef>
                <a:spcPts val="16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usuario</a:t>
            </a:r>
            <a:endParaRPr/>
          </a:p>
        </p:txBody>
      </p:sp>
      <p:sp>
        <p:nvSpPr>
          <p:cNvPr id="358" name="Google Shape;358;p5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Los clientes o usuarios proporcionan entrada y asesoría sobre las pruebas del sistema.</a:t>
            </a:r>
            <a:endParaRPr/>
          </a:p>
          <a:p>
            <a:pPr marL="0" lvl="0" indent="0" algn="l" rtl="0">
              <a:spcBef>
                <a:spcPts val="1600"/>
              </a:spcBef>
              <a:spcAft>
                <a:spcPts val="0"/>
              </a:spcAft>
              <a:buNone/>
            </a:pPr>
            <a:r>
              <a:rPr lang="es-419"/>
              <a:t>Los desarrolladores no pueden replicar el entorno de trabajo del sistema, las pruebas en el entorno del desarrollador son artificiales.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9" name="Google Shape;359;p54"/>
          <p:cNvPicPr preferRelativeResize="0"/>
          <p:nvPr/>
        </p:nvPicPr>
        <p:blipFill>
          <a:blip r:embed="rId3">
            <a:alphaModFix/>
          </a:blip>
          <a:stretch>
            <a:fillRect/>
          </a:stretch>
        </p:blipFill>
        <p:spPr>
          <a:xfrm>
            <a:off x="3257942" y="2853650"/>
            <a:ext cx="2628125" cy="18858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Tipos de pruebas de usuario</a:t>
            </a:r>
            <a:endParaRPr/>
          </a:p>
        </p:txBody>
      </p:sp>
      <p:sp>
        <p:nvSpPr>
          <p:cNvPr id="365" name="Google Shape;365;p5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1. Pruebas alfa, donde los usuarios del software trabajan con el equipo de diseño para probar el software en el sitio del desarrollador.</a:t>
            </a:r>
            <a:endParaRPr/>
          </a:p>
          <a:p>
            <a:pPr marL="0" lvl="0" indent="0" algn="l" rtl="0">
              <a:spcBef>
                <a:spcPts val="1600"/>
              </a:spcBef>
              <a:spcAft>
                <a:spcPts val="0"/>
              </a:spcAft>
              <a:buClr>
                <a:schemeClr val="dk1"/>
              </a:buClr>
              <a:buSzPts val="1100"/>
              <a:buFont typeface="Arial"/>
              <a:buNone/>
            </a:pPr>
            <a:r>
              <a:rPr lang="es-419"/>
              <a:t>2. Pruebas beta, donde una versión del software se pone a disposición de los usuarios, para permitirles experimentar y descubrir problemas que encuentran con los desarrolladores del sistema.</a:t>
            </a:r>
            <a:endParaRPr/>
          </a:p>
          <a:p>
            <a:pPr marL="0" lvl="0" indent="0" algn="l" rtl="0">
              <a:spcBef>
                <a:spcPts val="1600"/>
              </a:spcBef>
              <a:spcAft>
                <a:spcPts val="0"/>
              </a:spcAft>
              <a:buClr>
                <a:schemeClr val="dk1"/>
              </a:buClr>
              <a:buSzPts val="1100"/>
              <a:buFont typeface="Arial"/>
              <a:buNone/>
            </a:pPr>
            <a:r>
              <a:rPr lang="es-419"/>
              <a:t>3. Pruebas de aceptación, donde los clientes prueban un sistema para decidir si está o no listo para ser aceptado por los desarrolladores del sistema y desplegado en el entorno del cliente.</a:t>
            </a:r>
            <a:endParaRPr/>
          </a:p>
          <a:p>
            <a:pPr marL="0" lvl="0" indent="0" algn="l"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Pruebas de Aceptación</a:t>
            </a:r>
            <a:endParaRPr/>
          </a:p>
        </p:txBody>
      </p:sp>
      <p:sp>
        <p:nvSpPr>
          <p:cNvPr id="371" name="Google Shape;371;p56"/>
          <p:cNvSpPr txBox="1">
            <a:spLocks noGrp="1"/>
          </p:cNvSpPr>
          <p:nvPr>
            <p:ph type="body" idx="1"/>
          </p:nvPr>
        </p:nvSpPr>
        <p:spPr>
          <a:xfrm>
            <a:off x="311700" y="3180750"/>
            <a:ext cx="8520600" cy="1388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a:t>Las pruebas de aceptación son una parte inherente del desarrollo de sistemas personalizados. Tienen lugar después de las pruebas de versión. Implican a un cliente que prueba de manera formal un sistema, para decidir si debe o no aceptarlo del desarrollador del sistema. </a:t>
            </a:r>
            <a:endParaRPr/>
          </a:p>
          <a:p>
            <a:pPr marL="0" lvl="0" indent="0" algn="l" rtl="0">
              <a:spcBef>
                <a:spcPts val="1600"/>
              </a:spcBef>
              <a:spcAft>
                <a:spcPts val="1600"/>
              </a:spcAft>
              <a:buNone/>
            </a:pPr>
            <a:endParaRPr/>
          </a:p>
        </p:txBody>
      </p:sp>
      <p:pic>
        <p:nvPicPr>
          <p:cNvPr id="372" name="Google Shape;372;p56"/>
          <p:cNvPicPr preferRelativeResize="0"/>
          <p:nvPr/>
        </p:nvPicPr>
        <p:blipFill>
          <a:blip r:embed="rId3">
            <a:alphaModFix/>
          </a:blip>
          <a:stretch>
            <a:fillRect/>
          </a:stretch>
        </p:blipFill>
        <p:spPr>
          <a:xfrm>
            <a:off x="1491272" y="1216325"/>
            <a:ext cx="6161444" cy="1388100"/>
          </a:xfrm>
          <a:prstGeom prst="rect">
            <a:avLst/>
          </a:prstGeom>
          <a:noFill/>
          <a:ln>
            <a:noFill/>
          </a:ln>
        </p:spPr>
      </p:pic>
      <p:sp>
        <p:nvSpPr>
          <p:cNvPr id="373" name="Google Shape;373;p56"/>
          <p:cNvSpPr txBox="1"/>
          <p:nvPr/>
        </p:nvSpPr>
        <p:spPr>
          <a:xfrm>
            <a:off x="2128488" y="2680038"/>
            <a:ext cx="4887000" cy="42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a:latin typeface="Old Standard TT"/>
                <a:ea typeface="Old Standard TT"/>
                <a:cs typeface="Old Standard TT"/>
                <a:sym typeface="Old Standard TT"/>
              </a:rPr>
              <a:t>Tomada de Ingeniería de Software, Sommerville (2011) [2]</a:t>
            </a:r>
            <a:endParaRPr>
              <a:latin typeface="Old Standard TT"/>
              <a:ea typeface="Old Standard TT"/>
              <a:cs typeface="Old Standard TT"/>
              <a:sym typeface="Old Standard T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a:t>Caja blanca y negra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277675" y="142800"/>
            <a:ext cx="4045200" cy="5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2400"/>
              <a:t>Caja Blanca</a:t>
            </a:r>
            <a:endParaRPr sz="2400"/>
          </a:p>
        </p:txBody>
      </p:sp>
      <p:sp>
        <p:nvSpPr>
          <p:cNvPr id="384" name="Google Shape;384;p5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s-419"/>
              <a:t>Pruebas funcionales sin acceso al código fuente de la aplicación, se trabaja con entradas y salidas.</a:t>
            </a:r>
            <a:endParaRPr/>
          </a:p>
        </p:txBody>
      </p:sp>
      <p:sp>
        <p:nvSpPr>
          <p:cNvPr id="385" name="Google Shape;385;p58"/>
          <p:cNvSpPr txBox="1">
            <a:spLocks noGrp="1"/>
          </p:cNvSpPr>
          <p:nvPr>
            <p:ph type="title"/>
          </p:nvPr>
        </p:nvSpPr>
        <p:spPr>
          <a:xfrm>
            <a:off x="4835400" y="142800"/>
            <a:ext cx="4045200" cy="58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sz="2400">
                <a:solidFill>
                  <a:schemeClr val="accent4"/>
                </a:solidFill>
              </a:rPr>
              <a:t>Caja Negra</a:t>
            </a:r>
            <a:endParaRPr sz="2400">
              <a:solidFill>
                <a:schemeClr val="accent4"/>
              </a:solidFill>
            </a:endParaRPr>
          </a:p>
        </p:txBody>
      </p:sp>
      <p:sp>
        <p:nvSpPr>
          <p:cNvPr id="386" name="Google Shape;386;p58"/>
          <p:cNvSpPr txBox="1">
            <a:spLocks noGrp="1"/>
          </p:cNvSpPr>
          <p:nvPr>
            <p:ph type="body" idx="2"/>
          </p:nvPr>
        </p:nvSpPr>
        <p:spPr>
          <a:xfrm>
            <a:off x="381775"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s-419">
                <a:solidFill>
                  <a:schemeClr val="dk1"/>
                </a:solidFill>
              </a:rPr>
              <a:t>Pruebas con acceso al código fuente (datos y lógica). Se trabaja con entradas, salidas y el conocimiento interno.</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Caja blanca</a:t>
            </a:r>
            <a:endParaRPr/>
          </a:p>
        </p:txBody>
      </p:sp>
      <p:pic>
        <p:nvPicPr>
          <p:cNvPr id="392" name="Google Shape;392;p59"/>
          <p:cNvPicPr preferRelativeResize="0"/>
          <p:nvPr/>
        </p:nvPicPr>
        <p:blipFill rotWithShape="1">
          <a:blip r:embed="rId3">
            <a:alphaModFix/>
          </a:blip>
          <a:srcRect t="2066"/>
          <a:stretch/>
        </p:blipFill>
        <p:spPr>
          <a:xfrm>
            <a:off x="4658825" y="1171600"/>
            <a:ext cx="4131900" cy="3361998"/>
          </a:xfrm>
          <a:prstGeom prst="rect">
            <a:avLst/>
          </a:prstGeom>
          <a:noFill/>
          <a:ln>
            <a:noFill/>
          </a:ln>
        </p:spPr>
      </p:pic>
      <p:sp>
        <p:nvSpPr>
          <p:cNvPr id="393" name="Google Shape;393;p59"/>
          <p:cNvSpPr txBox="1">
            <a:spLocks noGrp="1"/>
          </p:cNvSpPr>
          <p:nvPr>
            <p:ph type="body" idx="1"/>
          </p:nvPr>
        </p:nvSpPr>
        <p:spPr>
          <a:xfrm>
            <a:off x="311700" y="1171600"/>
            <a:ext cx="36327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sz="1400"/>
              <a:t>Las pruebas de caja blanca intentan garantizar que:</a:t>
            </a:r>
            <a:endParaRPr sz="1400"/>
          </a:p>
          <a:p>
            <a:pPr marL="457200" lvl="0" indent="-317500" algn="just" rtl="0">
              <a:spcBef>
                <a:spcPts val="1600"/>
              </a:spcBef>
              <a:spcAft>
                <a:spcPts val="0"/>
              </a:spcAft>
              <a:buSzPts val="1400"/>
              <a:buChar char="●"/>
            </a:pPr>
            <a:r>
              <a:rPr lang="es-419" sz="1400"/>
              <a:t>Se ejecutan al menos una vez todos los caminos independientes de cada módulo</a:t>
            </a:r>
            <a:endParaRPr sz="1400"/>
          </a:p>
          <a:p>
            <a:pPr marL="457200" lvl="0" indent="-317500" algn="just" rtl="0">
              <a:spcBef>
                <a:spcPts val="0"/>
              </a:spcBef>
              <a:spcAft>
                <a:spcPts val="0"/>
              </a:spcAft>
              <a:buSzPts val="1400"/>
              <a:buChar char="●"/>
            </a:pPr>
            <a:r>
              <a:rPr lang="es-419" sz="1400"/>
              <a:t>Se ejecutan las decisiones en su parte verdadera y en su parte falsa</a:t>
            </a:r>
            <a:endParaRPr sz="1400"/>
          </a:p>
          <a:p>
            <a:pPr marL="457200" lvl="0" indent="-317500" algn="just" rtl="0">
              <a:spcBef>
                <a:spcPts val="0"/>
              </a:spcBef>
              <a:spcAft>
                <a:spcPts val="0"/>
              </a:spcAft>
              <a:buSzPts val="1400"/>
              <a:buChar char="●"/>
            </a:pPr>
            <a:r>
              <a:rPr lang="es-419" sz="1400"/>
              <a:t>Se ejecuten todos los bucles en sus límites</a:t>
            </a:r>
            <a:endParaRPr sz="1400"/>
          </a:p>
          <a:p>
            <a:pPr marL="457200" lvl="0" indent="-317500" algn="just" rtl="0">
              <a:spcBef>
                <a:spcPts val="0"/>
              </a:spcBef>
              <a:spcAft>
                <a:spcPts val="0"/>
              </a:spcAft>
              <a:buSzPts val="1400"/>
              <a:buChar char="●"/>
            </a:pPr>
            <a:r>
              <a:rPr lang="es-419" sz="1400"/>
              <a:t>Se utilizan todas las estructuras de datos internas para comprobar su validez.</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Tipo de pruebas de caja blanca</a:t>
            </a:r>
            <a:endParaRPr/>
          </a:p>
        </p:txBody>
      </p:sp>
      <p:sp>
        <p:nvSpPr>
          <p:cNvPr id="399" name="Google Shape;399;p60"/>
          <p:cNvSpPr txBox="1">
            <a:spLocks noGrp="1"/>
          </p:cNvSpPr>
          <p:nvPr>
            <p:ph type="body" idx="1"/>
          </p:nvPr>
        </p:nvSpPr>
        <p:spPr>
          <a:xfrm>
            <a:off x="311700" y="1171600"/>
            <a:ext cx="36327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400"/>
              <a:t>Las principales técnicas de diseño de pruebas de caja blanca son:</a:t>
            </a:r>
            <a:endParaRPr sz="1400"/>
          </a:p>
          <a:p>
            <a:pPr marL="457200" lvl="0" indent="-317500" algn="just" rtl="0">
              <a:spcBef>
                <a:spcPts val="1600"/>
              </a:spcBef>
              <a:spcAft>
                <a:spcPts val="0"/>
              </a:spcAft>
              <a:buSzPts val="1400"/>
              <a:buChar char="●"/>
            </a:pPr>
            <a:r>
              <a:rPr lang="es-419" sz="1400"/>
              <a:t>Prueba de la Ruta Básica</a:t>
            </a:r>
            <a:endParaRPr sz="1400"/>
          </a:p>
          <a:p>
            <a:pPr marL="457200" lvl="0" indent="-317500" algn="just" rtl="0">
              <a:spcBef>
                <a:spcPts val="0"/>
              </a:spcBef>
              <a:spcAft>
                <a:spcPts val="0"/>
              </a:spcAft>
              <a:buSzPts val="1400"/>
              <a:buChar char="●"/>
            </a:pPr>
            <a:r>
              <a:rPr lang="es-419" sz="1400"/>
              <a:t>Pruebas de la estructura de control</a:t>
            </a:r>
            <a:endParaRPr sz="1400"/>
          </a:p>
          <a:p>
            <a:pPr marL="457200" lvl="0" indent="-317500" algn="just" rtl="0">
              <a:spcBef>
                <a:spcPts val="0"/>
              </a:spcBef>
              <a:spcAft>
                <a:spcPts val="0"/>
              </a:spcAft>
              <a:buSzPts val="1400"/>
              <a:buChar char="●"/>
            </a:pPr>
            <a:r>
              <a:rPr lang="es-419" sz="1400"/>
              <a:t>Prueba de condición</a:t>
            </a:r>
            <a:endParaRPr sz="1400"/>
          </a:p>
          <a:p>
            <a:pPr marL="457200" lvl="0" indent="-317500" algn="just" rtl="0">
              <a:spcBef>
                <a:spcPts val="0"/>
              </a:spcBef>
              <a:spcAft>
                <a:spcPts val="0"/>
              </a:spcAft>
              <a:buSzPts val="1400"/>
              <a:buChar char="●"/>
            </a:pPr>
            <a:r>
              <a:rPr lang="es-419" sz="1400"/>
              <a:t> Prueba del flujo de datos</a:t>
            </a:r>
            <a:endParaRPr sz="1400"/>
          </a:p>
          <a:p>
            <a:pPr marL="457200" lvl="0" indent="-317500" algn="just" rtl="0">
              <a:spcBef>
                <a:spcPts val="0"/>
              </a:spcBef>
              <a:spcAft>
                <a:spcPts val="0"/>
              </a:spcAft>
              <a:buSzPts val="1400"/>
              <a:buChar char="●"/>
            </a:pPr>
            <a:r>
              <a:rPr lang="es-419" sz="1400"/>
              <a:t> Prueba de bucles</a:t>
            </a:r>
            <a:endParaRPr sz="1400"/>
          </a:p>
          <a:p>
            <a:pPr marL="0" lvl="0" indent="0" algn="l" rtl="0">
              <a:spcBef>
                <a:spcPts val="1600"/>
              </a:spcBef>
              <a:spcAft>
                <a:spcPts val="1600"/>
              </a:spcAft>
              <a:buNone/>
            </a:pPr>
            <a:endParaRPr sz="1400"/>
          </a:p>
        </p:txBody>
      </p:sp>
      <p:pic>
        <p:nvPicPr>
          <p:cNvPr id="400" name="Google Shape;400;p60"/>
          <p:cNvPicPr preferRelativeResize="0"/>
          <p:nvPr/>
        </p:nvPicPr>
        <p:blipFill rotWithShape="1">
          <a:blip r:embed="rId3">
            <a:alphaModFix/>
          </a:blip>
          <a:srcRect b="6646"/>
          <a:stretch/>
        </p:blipFill>
        <p:spPr>
          <a:xfrm>
            <a:off x="4709725" y="1769550"/>
            <a:ext cx="3786124" cy="2054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Caja negra</a:t>
            </a:r>
            <a:endParaRPr/>
          </a:p>
        </p:txBody>
      </p:sp>
      <p:pic>
        <p:nvPicPr>
          <p:cNvPr id="406" name="Google Shape;406;p61"/>
          <p:cNvPicPr preferRelativeResize="0"/>
          <p:nvPr/>
        </p:nvPicPr>
        <p:blipFill rotWithShape="1">
          <a:blip r:embed="rId3">
            <a:alphaModFix/>
          </a:blip>
          <a:srcRect t="1166"/>
          <a:stretch/>
        </p:blipFill>
        <p:spPr>
          <a:xfrm>
            <a:off x="5185709" y="1171600"/>
            <a:ext cx="3591092" cy="3397200"/>
          </a:xfrm>
          <a:prstGeom prst="rect">
            <a:avLst/>
          </a:prstGeom>
          <a:noFill/>
          <a:ln>
            <a:noFill/>
          </a:ln>
        </p:spPr>
      </p:pic>
      <p:sp>
        <p:nvSpPr>
          <p:cNvPr id="407" name="Google Shape;407;p61"/>
          <p:cNvSpPr txBox="1">
            <a:spLocks noGrp="1"/>
          </p:cNvSpPr>
          <p:nvPr>
            <p:ph type="body" idx="1"/>
          </p:nvPr>
        </p:nvSpPr>
        <p:spPr>
          <a:xfrm>
            <a:off x="311700" y="1171600"/>
            <a:ext cx="4131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400"/>
              <a:t>El Método de la Caja Negra se centra en los requisitos fundamentales del software y permite obtener entradas que prueben todos los requisitos funcionales del programa. Con este tipo de pruebas se intenta encontrar:</a:t>
            </a:r>
            <a:endParaRPr sz="1400"/>
          </a:p>
          <a:p>
            <a:pPr marL="457200" lvl="0" indent="-317500" algn="l" rtl="0">
              <a:spcBef>
                <a:spcPts val="1600"/>
              </a:spcBef>
              <a:spcAft>
                <a:spcPts val="0"/>
              </a:spcAft>
              <a:buSzPts val="1400"/>
              <a:buChar char="●"/>
            </a:pPr>
            <a:r>
              <a:rPr lang="es-419" sz="1400"/>
              <a:t>Funciones incorrectas o ausentes.</a:t>
            </a:r>
            <a:endParaRPr sz="1400"/>
          </a:p>
          <a:p>
            <a:pPr marL="457200" lvl="0" indent="-317500" algn="l" rtl="0">
              <a:spcBef>
                <a:spcPts val="0"/>
              </a:spcBef>
              <a:spcAft>
                <a:spcPts val="0"/>
              </a:spcAft>
              <a:buSzPts val="1400"/>
              <a:buChar char="●"/>
            </a:pPr>
            <a:r>
              <a:rPr lang="es-419" sz="1400"/>
              <a:t>Errores de interfaz.</a:t>
            </a:r>
            <a:endParaRPr sz="1400"/>
          </a:p>
          <a:p>
            <a:pPr marL="457200" lvl="0" indent="-317500" algn="l" rtl="0">
              <a:spcBef>
                <a:spcPts val="0"/>
              </a:spcBef>
              <a:spcAft>
                <a:spcPts val="0"/>
              </a:spcAft>
              <a:buSzPts val="1400"/>
              <a:buChar char="●"/>
            </a:pPr>
            <a:r>
              <a:rPr lang="es-419" sz="1400"/>
              <a:t>Errores en estructuras de datos o en accesos a las Bases de Datos externas.</a:t>
            </a:r>
            <a:endParaRPr sz="1400"/>
          </a:p>
          <a:p>
            <a:pPr marL="457200" lvl="0" indent="-317500" algn="l" rtl="0">
              <a:spcBef>
                <a:spcPts val="0"/>
              </a:spcBef>
              <a:spcAft>
                <a:spcPts val="0"/>
              </a:spcAft>
              <a:buSzPts val="1400"/>
              <a:buChar char="●"/>
            </a:pPr>
            <a:r>
              <a:rPr lang="es-419" sz="1400"/>
              <a:t>Errores de rendimiento.</a:t>
            </a:r>
            <a:endParaRPr sz="1400"/>
          </a:p>
          <a:p>
            <a:pPr marL="457200" lvl="0" indent="-317500" algn="l" rtl="0">
              <a:spcBef>
                <a:spcPts val="0"/>
              </a:spcBef>
              <a:spcAft>
                <a:spcPts val="0"/>
              </a:spcAft>
              <a:buSzPts val="1400"/>
              <a:buChar char="●"/>
            </a:pPr>
            <a:r>
              <a:rPr lang="es-419" sz="1400"/>
              <a:t>Errores de inicialización y terminación.</a:t>
            </a:r>
            <a:endParaRPr sz="1400"/>
          </a:p>
          <a:p>
            <a:pPr marL="0" lvl="0" indent="0" algn="l" rtl="0">
              <a:spcBef>
                <a:spcPts val="1600"/>
              </a:spcBef>
              <a:spcAft>
                <a:spcPts val="1600"/>
              </a:spcAft>
              <a:buNone/>
            </a:pP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¿Para qué probar el software?</a:t>
            </a:r>
            <a:endParaRPr/>
          </a:p>
        </p:txBody>
      </p:sp>
      <p:sp>
        <p:nvSpPr>
          <p:cNvPr id="88" name="Google Shape;88;p17"/>
          <p:cNvSpPr txBox="1">
            <a:spLocks noGrp="1"/>
          </p:cNvSpPr>
          <p:nvPr>
            <p:ph type="body" idx="1"/>
          </p:nvPr>
        </p:nvSpPr>
        <p:spPr>
          <a:xfrm>
            <a:off x="5924350" y="1171600"/>
            <a:ext cx="2907900" cy="3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1985 en Canadá.</a:t>
            </a:r>
            <a:endParaRPr/>
          </a:p>
          <a:p>
            <a:pPr marL="0" lvl="0" indent="0" algn="l" rtl="0">
              <a:spcBef>
                <a:spcPts val="1600"/>
              </a:spcBef>
              <a:spcAft>
                <a:spcPts val="0"/>
              </a:spcAft>
              <a:buNone/>
            </a:pPr>
            <a:endParaRPr/>
          </a:p>
          <a:p>
            <a:pPr marL="0" lvl="0" indent="0" algn="l" rtl="0">
              <a:spcBef>
                <a:spcPts val="1600"/>
              </a:spcBef>
              <a:spcAft>
                <a:spcPts val="1600"/>
              </a:spcAft>
              <a:buNone/>
            </a:pPr>
            <a:r>
              <a:rPr lang="es-419"/>
              <a:t>La Therac-25, una máquina de radioterapia suministró dosis letales de radiación causando la muerte de 3 pacientes por causa directa. Todo por un bug en el software que controlaba la máquina.</a:t>
            </a:r>
            <a:endParaRPr/>
          </a:p>
        </p:txBody>
      </p:sp>
      <p:pic>
        <p:nvPicPr>
          <p:cNvPr id="89" name="Google Shape;89;p17"/>
          <p:cNvPicPr preferRelativeResize="0"/>
          <p:nvPr/>
        </p:nvPicPr>
        <p:blipFill>
          <a:blip r:embed="rId3">
            <a:alphaModFix/>
          </a:blip>
          <a:stretch>
            <a:fillRect/>
          </a:stretch>
        </p:blipFill>
        <p:spPr>
          <a:xfrm>
            <a:off x="155000" y="1958125"/>
            <a:ext cx="5388076" cy="2070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419"/>
              <a:t>Tipos de pruebas de caja negra</a:t>
            </a:r>
            <a:endParaRPr/>
          </a:p>
        </p:txBody>
      </p:sp>
      <p:sp>
        <p:nvSpPr>
          <p:cNvPr id="413" name="Google Shape;413;p62"/>
          <p:cNvSpPr txBox="1">
            <a:spLocks noGrp="1"/>
          </p:cNvSpPr>
          <p:nvPr>
            <p:ph type="body" idx="1"/>
          </p:nvPr>
        </p:nvSpPr>
        <p:spPr>
          <a:xfrm>
            <a:off x="311700" y="1389600"/>
            <a:ext cx="3381600" cy="3179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419" sz="1400"/>
              <a:t>Métodos gráficos de prueba</a:t>
            </a:r>
            <a:endParaRPr sz="1400"/>
          </a:p>
          <a:p>
            <a:pPr marL="457200" lvl="0" indent="-317500" algn="l" rtl="0">
              <a:spcBef>
                <a:spcPts val="0"/>
              </a:spcBef>
              <a:spcAft>
                <a:spcPts val="0"/>
              </a:spcAft>
              <a:buSzPts val="1400"/>
              <a:buChar char="●"/>
            </a:pPr>
            <a:r>
              <a:rPr lang="es-419" sz="1400"/>
              <a:t>Partición Equivalente</a:t>
            </a:r>
            <a:endParaRPr sz="1400"/>
          </a:p>
          <a:p>
            <a:pPr marL="457200" lvl="0" indent="-317500" algn="l" rtl="0">
              <a:spcBef>
                <a:spcPts val="0"/>
              </a:spcBef>
              <a:spcAft>
                <a:spcPts val="0"/>
              </a:spcAft>
              <a:buSzPts val="1400"/>
              <a:buChar char="●"/>
            </a:pPr>
            <a:r>
              <a:rPr lang="es-419" sz="1400"/>
              <a:t>Análisis de valores límite</a:t>
            </a:r>
            <a:endParaRPr sz="1400"/>
          </a:p>
          <a:p>
            <a:pPr marL="457200" lvl="0" indent="-317500" algn="l" rtl="0">
              <a:spcBef>
                <a:spcPts val="0"/>
              </a:spcBef>
              <a:spcAft>
                <a:spcPts val="0"/>
              </a:spcAft>
              <a:buSzPts val="1400"/>
              <a:buChar char="●"/>
            </a:pPr>
            <a:r>
              <a:rPr lang="es-419" sz="1400"/>
              <a:t>Prueba de tabla ortogonal</a:t>
            </a:r>
            <a:endParaRPr sz="1400"/>
          </a:p>
          <a:p>
            <a:pPr marL="457200" lvl="0" indent="-317500" algn="l" rtl="0">
              <a:spcBef>
                <a:spcPts val="0"/>
              </a:spcBef>
              <a:spcAft>
                <a:spcPts val="0"/>
              </a:spcAft>
              <a:buSzPts val="1400"/>
              <a:buChar char="●"/>
            </a:pPr>
            <a:r>
              <a:rPr lang="es-419" sz="1400"/>
              <a:t>Pruebas de interfaces gráficas</a:t>
            </a:r>
            <a:endParaRPr sz="1400"/>
          </a:p>
          <a:p>
            <a:pPr marL="457200" lvl="0" indent="-317500" algn="l" rtl="0">
              <a:spcBef>
                <a:spcPts val="0"/>
              </a:spcBef>
              <a:spcAft>
                <a:spcPts val="0"/>
              </a:spcAft>
              <a:buSzPts val="1400"/>
              <a:buChar char="●"/>
            </a:pPr>
            <a:r>
              <a:rPr lang="es-419" sz="1400"/>
              <a:t>Prueba de arquitectura cliente/servidor</a:t>
            </a:r>
            <a:endParaRPr sz="1400"/>
          </a:p>
          <a:p>
            <a:pPr marL="457200" lvl="0" indent="-317500" algn="l" rtl="0">
              <a:spcBef>
                <a:spcPts val="0"/>
              </a:spcBef>
              <a:spcAft>
                <a:spcPts val="0"/>
              </a:spcAft>
              <a:buSzPts val="1400"/>
              <a:buChar char="●"/>
            </a:pPr>
            <a:r>
              <a:rPr lang="es-419" sz="1400"/>
              <a:t>Pruebas de servidor</a:t>
            </a:r>
            <a:endParaRPr sz="1400"/>
          </a:p>
          <a:p>
            <a:pPr marL="457200" lvl="0" indent="-317500" algn="l" rtl="0">
              <a:spcBef>
                <a:spcPts val="0"/>
              </a:spcBef>
              <a:spcAft>
                <a:spcPts val="0"/>
              </a:spcAft>
              <a:buSzPts val="1400"/>
              <a:buChar char="●"/>
            </a:pPr>
            <a:r>
              <a:rPr lang="es-419" sz="1400"/>
              <a:t>Pruebas de base de datos</a:t>
            </a:r>
            <a:endParaRPr sz="1400"/>
          </a:p>
          <a:p>
            <a:pPr marL="457200" lvl="0" indent="-317500" algn="l" rtl="0">
              <a:spcBef>
                <a:spcPts val="0"/>
              </a:spcBef>
              <a:spcAft>
                <a:spcPts val="0"/>
              </a:spcAft>
              <a:buSzPts val="1400"/>
              <a:buChar char="●"/>
            </a:pPr>
            <a:r>
              <a:rPr lang="es-419" sz="1400"/>
              <a:t>Pruebas de transacción</a:t>
            </a:r>
            <a:endParaRPr sz="1400"/>
          </a:p>
          <a:p>
            <a:pPr marL="457200" lvl="0" indent="-317500" algn="l" rtl="0">
              <a:spcBef>
                <a:spcPts val="0"/>
              </a:spcBef>
              <a:spcAft>
                <a:spcPts val="0"/>
              </a:spcAft>
              <a:buSzPts val="1400"/>
              <a:buChar char="●"/>
            </a:pPr>
            <a:r>
              <a:rPr lang="es-419" sz="1400"/>
              <a:t>Pruebas de comunicación de red</a:t>
            </a:r>
            <a:endParaRPr sz="1400"/>
          </a:p>
          <a:p>
            <a:pPr marL="457200" lvl="0" indent="-317500" algn="l" rtl="0">
              <a:spcBef>
                <a:spcPts val="0"/>
              </a:spcBef>
              <a:spcAft>
                <a:spcPts val="0"/>
              </a:spcAft>
              <a:buSzPts val="1400"/>
              <a:buChar char="●"/>
            </a:pPr>
            <a:r>
              <a:rPr lang="es-419" sz="1400"/>
              <a:t>Pruebas de documentación</a:t>
            </a:r>
            <a:endParaRPr sz="1400"/>
          </a:p>
          <a:p>
            <a:pPr marL="457200" lvl="0" indent="-317500" algn="l" rtl="0">
              <a:spcBef>
                <a:spcPts val="0"/>
              </a:spcBef>
              <a:spcAft>
                <a:spcPts val="0"/>
              </a:spcAft>
              <a:buSzPts val="1400"/>
              <a:buChar char="●"/>
            </a:pPr>
            <a:r>
              <a:rPr lang="es-419" sz="1400"/>
              <a:t>Pruebas de sistemas de tiempo real</a:t>
            </a:r>
            <a:endParaRPr sz="1400"/>
          </a:p>
        </p:txBody>
      </p:sp>
      <p:sp>
        <p:nvSpPr>
          <p:cNvPr id="414" name="Google Shape;414;p62"/>
          <p:cNvSpPr txBox="1">
            <a:spLocks noGrp="1"/>
          </p:cNvSpPr>
          <p:nvPr>
            <p:ph type="body" idx="1"/>
          </p:nvPr>
        </p:nvSpPr>
        <p:spPr>
          <a:xfrm>
            <a:off x="4139600" y="1389600"/>
            <a:ext cx="43782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sz="1400"/>
              <a:t>Criterios mínimos que deben guiarnos al escoger los datos de prueba de nuestros programas: </a:t>
            </a:r>
            <a:endParaRPr sz="1400"/>
          </a:p>
          <a:p>
            <a:pPr marL="0" lvl="0" indent="0" algn="just" rtl="0">
              <a:spcBef>
                <a:spcPts val="1600"/>
              </a:spcBef>
              <a:spcAft>
                <a:spcPts val="0"/>
              </a:spcAft>
              <a:buClr>
                <a:schemeClr val="dk1"/>
              </a:buClr>
              <a:buSzPts val="1100"/>
              <a:buFont typeface="Arial"/>
              <a:buNone/>
            </a:pPr>
            <a:r>
              <a:rPr lang="es-419" sz="1400" b="1"/>
              <a:t>Valores fáciles</a:t>
            </a:r>
            <a:r>
              <a:rPr lang="es-419" sz="1400"/>
              <a:t>, El programa se depurará con datos de fácil comprobabilidad. </a:t>
            </a:r>
            <a:endParaRPr sz="1400"/>
          </a:p>
          <a:p>
            <a:pPr marL="0" lvl="0" indent="0" algn="just" rtl="0">
              <a:spcBef>
                <a:spcPts val="1600"/>
              </a:spcBef>
              <a:spcAft>
                <a:spcPts val="0"/>
              </a:spcAft>
              <a:buNone/>
            </a:pPr>
            <a:r>
              <a:rPr lang="es-419" sz="1400" b="1"/>
              <a:t>Valores típicos realistas</a:t>
            </a:r>
            <a:r>
              <a:rPr lang="es-419" sz="1400"/>
              <a:t>, Siempre se ensayará un programa con datos seleccionados para que representen cómo se aplicará. </a:t>
            </a:r>
            <a:endParaRPr sz="1400"/>
          </a:p>
          <a:p>
            <a:pPr marL="0" lvl="0" indent="0" algn="just" rtl="0">
              <a:spcBef>
                <a:spcPts val="1600"/>
              </a:spcBef>
              <a:spcAft>
                <a:spcPts val="0"/>
              </a:spcAft>
              <a:buClr>
                <a:schemeClr val="dk1"/>
              </a:buClr>
              <a:buSzPts val="1100"/>
              <a:buFont typeface="Arial"/>
              <a:buNone/>
            </a:pPr>
            <a:r>
              <a:rPr lang="es-419" sz="1400" b="1"/>
              <a:t>Valores extremos</a:t>
            </a:r>
            <a:r>
              <a:rPr lang="es-419" sz="1400"/>
              <a:t>, Valores que desafían el control por ejemplo de ciclos y arreglos.</a:t>
            </a:r>
            <a:endParaRPr sz="1400"/>
          </a:p>
          <a:p>
            <a:pPr marL="0" lvl="0" indent="0" algn="just" rtl="0">
              <a:spcBef>
                <a:spcPts val="1600"/>
              </a:spcBef>
              <a:spcAft>
                <a:spcPts val="1600"/>
              </a:spcAft>
              <a:buNone/>
            </a:pPr>
            <a:r>
              <a:rPr lang="es-419" sz="1400" b="1"/>
              <a:t>Valores ilegales, </a:t>
            </a:r>
            <a:r>
              <a:rPr lang="es-419" sz="1400"/>
              <a:t>"Basura entra, basura sale" </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490250" y="526350"/>
            <a:ext cx="8457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a:t>Herramientas para pruebas de software</a:t>
            </a:r>
            <a:endParaRPr/>
          </a:p>
        </p:txBody>
      </p:sp>
      <p:pic>
        <p:nvPicPr>
          <p:cNvPr id="420" name="Google Shape;420;p63"/>
          <p:cNvPicPr preferRelativeResize="0"/>
          <p:nvPr/>
        </p:nvPicPr>
        <p:blipFill>
          <a:blip r:embed="rId3">
            <a:alphaModFix/>
          </a:blip>
          <a:stretch>
            <a:fillRect/>
          </a:stretch>
        </p:blipFill>
        <p:spPr>
          <a:xfrm>
            <a:off x="636550" y="3620999"/>
            <a:ext cx="1302625" cy="397950"/>
          </a:xfrm>
          <a:prstGeom prst="rect">
            <a:avLst/>
          </a:prstGeom>
          <a:noFill/>
          <a:ln>
            <a:noFill/>
          </a:ln>
        </p:spPr>
      </p:pic>
      <p:pic>
        <p:nvPicPr>
          <p:cNvPr id="421" name="Google Shape;421;p63"/>
          <p:cNvPicPr preferRelativeResize="0"/>
          <p:nvPr/>
        </p:nvPicPr>
        <p:blipFill>
          <a:blip r:embed="rId4">
            <a:alphaModFix/>
          </a:blip>
          <a:stretch>
            <a:fillRect/>
          </a:stretch>
        </p:blipFill>
        <p:spPr>
          <a:xfrm>
            <a:off x="2443000" y="3621000"/>
            <a:ext cx="3038000" cy="397950"/>
          </a:xfrm>
          <a:prstGeom prst="rect">
            <a:avLst/>
          </a:prstGeom>
          <a:noFill/>
          <a:ln>
            <a:noFill/>
          </a:ln>
        </p:spPr>
      </p:pic>
      <p:pic>
        <p:nvPicPr>
          <p:cNvPr id="422" name="Google Shape;422;p63"/>
          <p:cNvPicPr preferRelativeResize="0"/>
          <p:nvPr/>
        </p:nvPicPr>
        <p:blipFill>
          <a:blip r:embed="rId5">
            <a:alphaModFix/>
          </a:blip>
          <a:stretch>
            <a:fillRect/>
          </a:stretch>
        </p:blipFill>
        <p:spPr>
          <a:xfrm>
            <a:off x="5775025" y="3430100"/>
            <a:ext cx="1559550" cy="779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¿Porqué usar herramientas?</a:t>
            </a:r>
            <a:endParaRPr/>
          </a:p>
        </p:txBody>
      </p:sp>
      <p:sp>
        <p:nvSpPr>
          <p:cNvPr id="428" name="Google Shape;428;p6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a:t>El control de la calidad de software lleva consigo aplicativos que permiten realizar pruebas manuales y autónomas, permitiendo así la verificación desde el punto de vista estático y de caja blanca. Podemos encontrar herramientas escritas en software libre, código abierto o software privativo. Estas herramientas podrán ser utilizadas para diferentes tipos de pruebas como:</a:t>
            </a:r>
            <a:endParaRPr/>
          </a:p>
          <a:p>
            <a:pPr marL="457200" lvl="0" indent="-342900" algn="just" rtl="0">
              <a:spcBef>
                <a:spcPts val="1600"/>
              </a:spcBef>
              <a:spcAft>
                <a:spcPts val="0"/>
              </a:spcAft>
              <a:buSzPts val="1800"/>
              <a:buChar char="●"/>
            </a:pPr>
            <a:r>
              <a:rPr lang="es-419"/>
              <a:t>Herramientas de gestión de pruebas</a:t>
            </a:r>
            <a:endParaRPr/>
          </a:p>
          <a:p>
            <a:pPr marL="457200" lvl="0" indent="-342900" algn="just" rtl="0">
              <a:spcBef>
                <a:spcPts val="0"/>
              </a:spcBef>
              <a:spcAft>
                <a:spcPts val="0"/>
              </a:spcAft>
              <a:buSzPts val="1800"/>
              <a:buChar char="●"/>
            </a:pPr>
            <a:r>
              <a:rPr lang="es-419"/>
              <a:t>Herramientas para pruebas funcionales</a:t>
            </a:r>
            <a:endParaRPr/>
          </a:p>
          <a:p>
            <a:pPr marL="457200" lvl="0" indent="-342900" algn="just" rtl="0">
              <a:spcBef>
                <a:spcPts val="0"/>
              </a:spcBef>
              <a:spcAft>
                <a:spcPts val="0"/>
              </a:spcAft>
              <a:buSzPts val="1800"/>
              <a:buChar char="●"/>
            </a:pPr>
            <a:r>
              <a:rPr lang="es-419"/>
              <a:t>Herramientas para pruebas de carga y rendimiento</a:t>
            </a:r>
            <a:endParaRPr/>
          </a:p>
          <a:p>
            <a:pPr marL="0" lvl="0" indent="0" algn="just" rtl="0">
              <a:spcBef>
                <a:spcPts val="1600"/>
              </a:spcBef>
              <a:spcAft>
                <a:spcPts val="1600"/>
              </a:spcAft>
              <a:buNone/>
            </a:pPr>
            <a:endParaRPr/>
          </a:p>
        </p:txBody>
      </p:sp>
      <p:pic>
        <p:nvPicPr>
          <p:cNvPr id="429" name="Google Shape;429;p64"/>
          <p:cNvPicPr preferRelativeResize="0"/>
          <p:nvPr/>
        </p:nvPicPr>
        <p:blipFill>
          <a:blip r:embed="rId3">
            <a:alphaModFix/>
          </a:blip>
          <a:stretch>
            <a:fillRect/>
          </a:stretch>
        </p:blipFill>
        <p:spPr>
          <a:xfrm>
            <a:off x="6816700" y="2890925"/>
            <a:ext cx="1677875" cy="1677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Ejemplos</a:t>
            </a:r>
            <a:endParaRPr/>
          </a:p>
        </p:txBody>
      </p:sp>
      <p:pic>
        <p:nvPicPr>
          <p:cNvPr id="435" name="Google Shape;435;p65"/>
          <p:cNvPicPr preferRelativeResize="0"/>
          <p:nvPr/>
        </p:nvPicPr>
        <p:blipFill rotWithShape="1">
          <a:blip r:embed="rId3">
            <a:alphaModFix/>
          </a:blip>
          <a:srcRect l="14144" t="17476" r="18948" b="36953"/>
          <a:stretch/>
        </p:blipFill>
        <p:spPr>
          <a:xfrm>
            <a:off x="371825" y="1326175"/>
            <a:ext cx="8460475" cy="323967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311700" y="445025"/>
            <a:ext cx="3999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JUnit5</a:t>
            </a:r>
            <a:endParaRPr/>
          </a:p>
        </p:txBody>
      </p:sp>
      <p:sp>
        <p:nvSpPr>
          <p:cNvPr id="441" name="Google Shape;441;p6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JUnit es un conjunto de bibliotecas creadas por Erich Gamma y Kent Beck que son utilizadas en programación para hacer pruebas unitarias de aplicaciones Java.</a:t>
            </a:r>
            <a:endParaRPr/>
          </a:p>
          <a:p>
            <a:pPr marL="457200" lvl="0" indent="-317500" algn="l" rtl="0">
              <a:spcBef>
                <a:spcPts val="1600"/>
              </a:spcBef>
              <a:spcAft>
                <a:spcPts val="0"/>
              </a:spcAft>
              <a:buSzPts val="1400"/>
              <a:buChar char="●"/>
            </a:pPr>
            <a:r>
              <a:rPr lang="es-419"/>
              <a:t>Pruebas de caja negra.</a:t>
            </a:r>
            <a:endParaRPr/>
          </a:p>
          <a:p>
            <a:pPr marL="457200" lvl="0" indent="-317500" algn="l" rtl="0">
              <a:spcBef>
                <a:spcPts val="0"/>
              </a:spcBef>
              <a:spcAft>
                <a:spcPts val="0"/>
              </a:spcAft>
              <a:buSzPts val="1400"/>
              <a:buChar char="●"/>
            </a:pPr>
            <a:r>
              <a:rPr lang="es-419"/>
              <a:t>Pruebas de regresión.</a:t>
            </a:r>
            <a:endParaRPr/>
          </a:p>
          <a:p>
            <a:pPr marL="0" lvl="0" indent="0" algn="l" rtl="0">
              <a:spcBef>
                <a:spcPts val="1600"/>
              </a:spcBef>
              <a:spcAft>
                <a:spcPts val="1600"/>
              </a:spcAft>
              <a:buNone/>
            </a:pPr>
            <a:r>
              <a:rPr lang="es-419"/>
              <a:t>El propio framework incluye formas de ver los resultados (runners) que pueden ser en modo texto, gráfico (AWT o Swing) o como tarea en Ant.</a:t>
            </a:r>
            <a:endParaRPr/>
          </a:p>
        </p:txBody>
      </p:sp>
      <p:sp>
        <p:nvSpPr>
          <p:cNvPr id="442" name="Google Shape;442;p66"/>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a:t>Selenium es un conjunto de utilidades que facilita la labor de obtener juegos de pruebas para aplicaciones web. Para ello nos permite grabar, editar y depurar casos de prueba, que podrán ser ejecutados de forma automática e iterativa posteriormente.</a:t>
            </a:r>
            <a:endParaRPr/>
          </a:p>
          <a:p>
            <a:pPr marL="457200" lvl="0" indent="-317500" algn="l" rtl="0">
              <a:spcBef>
                <a:spcPts val="1600"/>
              </a:spcBef>
              <a:spcAft>
                <a:spcPts val="0"/>
              </a:spcAft>
              <a:buSzPts val="1400"/>
              <a:buChar char="●"/>
            </a:pPr>
            <a:r>
              <a:rPr lang="es-419"/>
              <a:t>Facilidad de registro y ejecución de los test.</a:t>
            </a:r>
            <a:endParaRPr/>
          </a:p>
          <a:p>
            <a:pPr marL="457200" lvl="0" indent="-317500" algn="l" rtl="0">
              <a:spcBef>
                <a:spcPts val="0"/>
              </a:spcBef>
              <a:spcAft>
                <a:spcPts val="0"/>
              </a:spcAft>
              <a:buSzPts val="1400"/>
              <a:buChar char="●"/>
            </a:pPr>
            <a:r>
              <a:rPr lang="es-419"/>
              <a:t>Referencia a objetos DOM en base al ID, nombre o a través de XPath.</a:t>
            </a:r>
            <a:endParaRPr/>
          </a:p>
          <a:p>
            <a:pPr marL="457200" lvl="0" indent="-317500" algn="l" rtl="0">
              <a:spcBef>
                <a:spcPts val="0"/>
              </a:spcBef>
              <a:spcAft>
                <a:spcPts val="0"/>
              </a:spcAft>
              <a:buSzPts val="1400"/>
              <a:buChar char="●"/>
            </a:pPr>
            <a:r>
              <a:rPr lang="es-419"/>
              <a:t>Las acciones pueden ser ejecutadas paso a paso.</a:t>
            </a:r>
            <a:endParaRPr/>
          </a:p>
          <a:p>
            <a:pPr marL="457200" lvl="0" indent="-317500" algn="l" rtl="0">
              <a:spcBef>
                <a:spcPts val="0"/>
              </a:spcBef>
              <a:spcAft>
                <a:spcPts val="0"/>
              </a:spcAft>
              <a:buSzPts val="1400"/>
              <a:buChar char="●"/>
            </a:pPr>
            <a:r>
              <a:rPr lang="es-419"/>
              <a:t>Herramientas de depuración y puntos de ruptura (breakpoints).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443" name="Google Shape;443;p66"/>
          <p:cNvSpPr txBox="1">
            <a:spLocks noGrp="1"/>
          </p:cNvSpPr>
          <p:nvPr>
            <p:ph type="title"/>
          </p:nvPr>
        </p:nvSpPr>
        <p:spPr>
          <a:xfrm>
            <a:off x="4832400" y="445025"/>
            <a:ext cx="3999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Selenium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a:xfrm>
            <a:off x="311700" y="445025"/>
            <a:ext cx="3999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JMeter</a:t>
            </a:r>
            <a:endParaRPr/>
          </a:p>
        </p:txBody>
      </p:sp>
      <p:sp>
        <p:nvSpPr>
          <p:cNvPr id="449" name="Google Shape;449;p6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419"/>
              <a:t>JMeter es una herramienta de carga para llevar a cabo simulaciones sobre cualquier recurso de Software.</a:t>
            </a:r>
            <a:endParaRPr/>
          </a:p>
          <a:p>
            <a:pPr marL="0" lvl="0" indent="0" algn="just" rtl="0">
              <a:spcBef>
                <a:spcPts val="1600"/>
              </a:spcBef>
              <a:spcAft>
                <a:spcPts val="0"/>
              </a:spcAft>
              <a:buClr>
                <a:schemeClr val="dk1"/>
              </a:buClr>
              <a:buSzPts val="1100"/>
              <a:buFont typeface="Arial"/>
              <a:buNone/>
            </a:pPr>
            <a:r>
              <a:rPr lang="es-419"/>
              <a:t>Inicialmente diseñada para pruebas de estrés en aplicaciones web, hoy en día, su arquitectura ha evolucionado no sólo para llevar a cabo pruebas en componentes habilitados en Internet (HTTP), sino además en Bases de Datos , programas en Perl , requisiciones FTP y prácticamente cualquier otro medio.</a:t>
            </a:r>
            <a:endParaRPr/>
          </a:p>
          <a:p>
            <a:pPr marL="0" lvl="0" indent="0" algn="l" rtl="0">
              <a:spcBef>
                <a:spcPts val="1600"/>
              </a:spcBef>
              <a:spcAft>
                <a:spcPts val="1600"/>
              </a:spcAft>
              <a:buNone/>
            </a:pPr>
            <a:endParaRPr/>
          </a:p>
        </p:txBody>
      </p:sp>
      <p:sp>
        <p:nvSpPr>
          <p:cNvPr id="450" name="Google Shape;450;p6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a:t>Bugzilla, es un sistema "de seguimiento de defectos" o "de seguimiento de fallos del sistema". Estos sistemas de seguimiento de defectos permiten a los desarrolladores realizar un seguimiento de los fallos más significativos de su producto de manera eficaz.</a:t>
            </a:r>
            <a:endParaRPr/>
          </a:p>
          <a:p>
            <a:pPr marL="0" lvl="0" indent="0" algn="just" rtl="0">
              <a:spcBef>
                <a:spcPts val="1600"/>
              </a:spcBef>
              <a:spcAft>
                <a:spcPts val="1600"/>
              </a:spcAft>
              <a:buNone/>
            </a:pPr>
            <a:r>
              <a:rPr lang="es-419"/>
              <a:t>Testopia está diseñado para ser una herramienta genérica para el seguimiento de casos de prueba, permitiendo a las organizaciones realizar  las pruebas de software e integrar reportes de defectos encontrados, así como el resultado de los de los caso de prueba. </a:t>
            </a:r>
            <a:endParaRPr/>
          </a:p>
        </p:txBody>
      </p:sp>
      <p:sp>
        <p:nvSpPr>
          <p:cNvPr id="451" name="Google Shape;451;p67"/>
          <p:cNvSpPr txBox="1">
            <a:spLocks noGrp="1"/>
          </p:cNvSpPr>
          <p:nvPr>
            <p:ph type="title"/>
          </p:nvPr>
        </p:nvSpPr>
        <p:spPr>
          <a:xfrm>
            <a:off x="4832400" y="445025"/>
            <a:ext cx="3999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Bugzilla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419"/>
              <a:t>Automatización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Vamos a automatizar pruebas</a:t>
            </a:r>
            <a:endParaRPr/>
          </a:p>
        </p:txBody>
      </p:sp>
      <p:sp>
        <p:nvSpPr>
          <p:cNvPr id="462" name="Google Shape;462;p6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Hoy en día muchas empresas de software, por su negocio quieren ser ágiles. </a:t>
            </a:r>
            <a:endParaRPr/>
          </a:p>
          <a:p>
            <a:pPr marL="457200" lvl="0" indent="-342900" algn="l" rtl="0">
              <a:spcBef>
                <a:spcPts val="1600"/>
              </a:spcBef>
              <a:spcAft>
                <a:spcPts val="0"/>
              </a:spcAft>
              <a:buSzPts val="1800"/>
              <a:buChar char="●"/>
            </a:pPr>
            <a:r>
              <a:rPr lang="es-419"/>
              <a:t>Una de las claves para agilizar ese proceso es la optimización y automatización de ciertos procesos y pruebas.</a:t>
            </a:r>
            <a:endParaRPr/>
          </a:p>
          <a:p>
            <a:pPr marL="457200" lvl="0" indent="-342900" algn="l" rtl="0">
              <a:spcBef>
                <a:spcPts val="0"/>
              </a:spcBef>
              <a:spcAft>
                <a:spcPts val="0"/>
              </a:spcAft>
              <a:buSzPts val="1800"/>
              <a:buChar char="●"/>
            </a:pPr>
            <a:r>
              <a:rPr lang="es-419"/>
              <a:t>No es para todos, tiene un coste considerable.</a:t>
            </a:r>
            <a:endParaRPr/>
          </a:p>
          <a:p>
            <a:pPr marL="457200" lvl="0" indent="-342900" algn="l" rtl="0">
              <a:spcBef>
                <a:spcPts val="0"/>
              </a:spcBef>
              <a:spcAft>
                <a:spcPts val="0"/>
              </a:spcAft>
              <a:buSzPts val="1800"/>
              <a:buChar char="●"/>
            </a:pPr>
            <a:r>
              <a:rPr lang="es-419"/>
              <a:t>No suplanta al testing manual.</a:t>
            </a:r>
            <a:endParaRPr/>
          </a:p>
          <a:p>
            <a:pPr marL="457200" lvl="0" indent="-342900" algn="l" rtl="0">
              <a:spcBef>
                <a:spcPts val="0"/>
              </a:spcBef>
              <a:spcAft>
                <a:spcPts val="0"/>
              </a:spcAft>
              <a:buSzPts val="1800"/>
              <a:buChar char="●"/>
            </a:pPr>
            <a:r>
              <a:rPr lang="es-419"/>
              <a:t>La automatización no garantiza la calidad.</a:t>
            </a:r>
            <a:endParaRPr/>
          </a:p>
        </p:txBody>
      </p:sp>
      <p:pic>
        <p:nvPicPr>
          <p:cNvPr id="463" name="Google Shape;463;p69"/>
          <p:cNvPicPr preferRelativeResize="0"/>
          <p:nvPr/>
        </p:nvPicPr>
        <p:blipFill>
          <a:blip r:embed="rId3">
            <a:alphaModFix/>
          </a:blip>
          <a:stretch>
            <a:fillRect/>
          </a:stretch>
        </p:blipFill>
        <p:spPr>
          <a:xfrm>
            <a:off x="5717650" y="2688050"/>
            <a:ext cx="2923751" cy="1835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Definición</a:t>
            </a:r>
            <a:endParaRPr/>
          </a:p>
        </p:txBody>
      </p:sp>
      <p:sp>
        <p:nvSpPr>
          <p:cNvPr id="469" name="Google Shape;469;p7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i="1"/>
              <a:t>“La automatización de pruebas es la práctica que permite controlar la ejecución de un producto software de manera automática, comparando los resultados obtenidos con los resultados esperados”. </a:t>
            </a:r>
            <a:r>
              <a:rPr lang="es-419"/>
              <a:t>[3]</a:t>
            </a:r>
            <a:endParaRPr/>
          </a:p>
        </p:txBody>
      </p:sp>
      <p:pic>
        <p:nvPicPr>
          <p:cNvPr id="470" name="Google Shape;470;p70"/>
          <p:cNvPicPr preferRelativeResize="0"/>
          <p:nvPr/>
        </p:nvPicPr>
        <p:blipFill>
          <a:blip r:embed="rId3">
            <a:alphaModFix/>
          </a:blip>
          <a:stretch>
            <a:fillRect/>
          </a:stretch>
        </p:blipFill>
        <p:spPr>
          <a:xfrm>
            <a:off x="1488795" y="2637775"/>
            <a:ext cx="3365699" cy="1663050"/>
          </a:xfrm>
          <a:prstGeom prst="rect">
            <a:avLst/>
          </a:prstGeom>
          <a:noFill/>
          <a:ln>
            <a:noFill/>
          </a:ln>
        </p:spPr>
      </p:pic>
      <p:pic>
        <p:nvPicPr>
          <p:cNvPr id="471" name="Google Shape;471;p70"/>
          <p:cNvPicPr preferRelativeResize="0"/>
          <p:nvPr/>
        </p:nvPicPr>
        <p:blipFill>
          <a:blip r:embed="rId4">
            <a:alphaModFix/>
          </a:blip>
          <a:stretch>
            <a:fillRect/>
          </a:stretch>
        </p:blipFill>
        <p:spPr>
          <a:xfrm>
            <a:off x="4854502" y="2637775"/>
            <a:ext cx="2800716" cy="1663050"/>
          </a:xfrm>
          <a:prstGeom prst="rect">
            <a:avLst/>
          </a:prstGeom>
          <a:noFill/>
          <a:ln>
            <a:noFill/>
          </a:ln>
        </p:spPr>
      </p:pic>
      <p:sp>
        <p:nvSpPr>
          <p:cNvPr id="472" name="Google Shape;472;p70"/>
          <p:cNvSpPr txBox="1"/>
          <p:nvPr/>
        </p:nvSpPr>
        <p:spPr>
          <a:xfrm>
            <a:off x="1499650" y="4225400"/>
            <a:ext cx="61629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419" sz="900">
                <a:latin typeface="Old Standard TT"/>
                <a:ea typeface="Old Standard TT"/>
                <a:cs typeface="Old Standard TT"/>
                <a:sym typeface="Old Standard TT"/>
              </a:rPr>
              <a:t>Fig. A. Departamento de Pruebas con pruebas automatizadas [9]</a:t>
            </a:r>
            <a:endParaRPr sz="900">
              <a:latin typeface="Old Standard TT"/>
              <a:ea typeface="Old Standard TT"/>
              <a:cs typeface="Old Standard TT"/>
              <a:sym typeface="Old Standard T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Pirámide de Cohn</a:t>
            </a:r>
            <a:endParaRPr/>
          </a:p>
        </p:txBody>
      </p:sp>
      <p:pic>
        <p:nvPicPr>
          <p:cNvPr id="478" name="Google Shape;478;p71"/>
          <p:cNvPicPr preferRelativeResize="0"/>
          <p:nvPr/>
        </p:nvPicPr>
        <p:blipFill>
          <a:blip r:embed="rId3">
            <a:alphaModFix/>
          </a:blip>
          <a:stretch>
            <a:fillRect/>
          </a:stretch>
        </p:blipFill>
        <p:spPr>
          <a:xfrm>
            <a:off x="3224288" y="1058225"/>
            <a:ext cx="2695424" cy="2195301"/>
          </a:xfrm>
          <a:prstGeom prst="rect">
            <a:avLst/>
          </a:prstGeom>
          <a:noFill/>
          <a:ln>
            <a:noFill/>
          </a:ln>
        </p:spPr>
      </p:pic>
      <p:sp>
        <p:nvSpPr>
          <p:cNvPr id="479" name="Google Shape;479;p71"/>
          <p:cNvSpPr txBox="1">
            <a:spLocks noGrp="1"/>
          </p:cNvSpPr>
          <p:nvPr>
            <p:ph type="body" idx="4294967295"/>
          </p:nvPr>
        </p:nvSpPr>
        <p:spPr>
          <a:xfrm>
            <a:off x="311700" y="3352050"/>
            <a:ext cx="8520600" cy="13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sz="1400"/>
              <a:t>Establece que hay varios niveles de pruebas, y señala el grado en el que deberíamos automatizarlas. [4]</a:t>
            </a:r>
            <a:endParaRPr sz="1400"/>
          </a:p>
          <a:p>
            <a:pPr marL="457200" lvl="0" indent="-317500" algn="l" rtl="0">
              <a:spcBef>
                <a:spcPts val="1600"/>
              </a:spcBef>
              <a:spcAft>
                <a:spcPts val="0"/>
              </a:spcAft>
              <a:buSzPts val="1400"/>
              <a:buChar char="❏"/>
            </a:pPr>
            <a:r>
              <a:rPr lang="es-419" sz="1400"/>
              <a:t>Muchos tests unitarios automáticos.</a:t>
            </a:r>
            <a:endParaRPr sz="1400"/>
          </a:p>
          <a:p>
            <a:pPr marL="457200" lvl="0" indent="-317500" algn="l" rtl="0">
              <a:spcBef>
                <a:spcPts val="0"/>
              </a:spcBef>
              <a:spcAft>
                <a:spcPts val="0"/>
              </a:spcAft>
              <a:buSzPts val="1400"/>
              <a:buChar char="❏"/>
            </a:pPr>
            <a:r>
              <a:rPr lang="es-419" sz="1400"/>
              <a:t>Bastantes tests a nivel de API.</a:t>
            </a:r>
            <a:endParaRPr sz="1400"/>
          </a:p>
          <a:p>
            <a:pPr marL="457200" lvl="0" indent="-317500" algn="l" rtl="0">
              <a:spcBef>
                <a:spcPts val="0"/>
              </a:spcBef>
              <a:spcAft>
                <a:spcPts val="0"/>
              </a:spcAft>
              <a:buSzPts val="1400"/>
              <a:buChar char="❏"/>
            </a:pPr>
            <a:r>
              <a:rPr lang="es-419" sz="1400"/>
              <a:t>Menos tests de interfaz gráfica automatizados. </a:t>
            </a:r>
            <a:endParaRPr sz="1400"/>
          </a:p>
          <a:p>
            <a:pPr marL="457200" lvl="0" indent="-317500" algn="l" rtl="0">
              <a:spcBef>
                <a:spcPts val="0"/>
              </a:spcBef>
              <a:spcAft>
                <a:spcPts val="0"/>
              </a:spcAft>
              <a:buSzPts val="1400"/>
              <a:buChar char="❏"/>
            </a:pPr>
            <a:r>
              <a:rPr lang="es-419" sz="1400"/>
              <a:t>Un nivel estable de pruebas automáticas.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¿Para qué probar el software?</a:t>
            </a:r>
            <a:endParaRPr/>
          </a:p>
        </p:txBody>
      </p:sp>
      <p:sp>
        <p:nvSpPr>
          <p:cNvPr id="95" name="Google Shape;95;p18"/>
          <p:cNvSpPr txBox="1">
            <a:spLocks noGrp="1"/>
          </p:cNvSpPr>
          <p:nvPr>
            <p:ph type="body" idx="1"/>
          </p:nvPr>
        </p:nvSpPr>
        <p:spPr>
          <a:xfrm>
            <a:off x="5240950" y="1171600"/>
            <a:ext cx="3591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4 de junio de 1996.</a:t>
            </a:r>
            <a:endParaRPr/>
          </a:p>
          <a:p>
            <a:pPr marL="0" lvl="0" indent="0" algn="l" rtl="0">
              <a:spcBef>
                <a:spcPts val="1600"/>
              </a:spcBef>
              <a:spcAft>
                <a:spcPts val="0"/>
              </a:spcAft>
              <a:buNone/>
            </a:pPr>
            <a:endParaRPr/>
          </a:p>
          <a:p>
            <a:pPr marL="0" lvl="0" indent="0" algn="l" rtl="0">
              <a:spcBef>
                <a:spcPts val="1600"/>
              </a:spcBef>
              <a:spcAft>
                <a:spcPts val="0"/>
              </a:spcAft>
              <a:buNone/>
            </a:pPr>
            <a:r>
              <a:rPr lang="es-419"/>
              <a:t>Un bug de software en el lanzamiento del Ariane 5. </a:t>
            </a:r>
            <a:endParaRPr/>
          </a:p>
          <a:p>
            <a:pPr marL="0" lvl="0" indent="0" algn="l" rtl="0">
              <a:spcBef>
                <a:spcPts val="1600"/>
              </a:spcBef>
              <a:spcAft>
                <a:spcPts val="0"/>
              </a:spcAft>
              <a:buNone/>
            </a:pPr>
            <a:r>
              <a:rPr lang="es-419"/>
              <a:t>500 millones de dólares perdidos y meses de desarrollo desaprovechados.</a:t>
            </a:r>
            <a:endParaRPr/>
          </a:p>
          <a:p>
            <a:pPr marL="0" lvl="0" indent="0" algn="l" rtl="0">
              <a:spcBef>
                <a:spcPts val="1600"/>
              </a:spcBef>
              <a:spcAft>
                <a:spcPts val="1600"/>
              </a:spcAft>
              <a:buNone/>
            </a:pPr>
            <a:r>
              <a:rPr lang="es-419"/>
              <a:t>(</a:t>
            </a:r>
            <a:r>
              <a:rPr lang="es-419" u="sng">
                <a:solidFill>
                  <a:schemeClr val="hlink"/>
                </a:solidFill>
                <a:hlinkClick r:id="rId3"/>
              </a:rPr>
              <a:t>https://www.youtube.com/watch?v=5tJPXYA0Nec</a:t>
            </a:r>
            <a:r>
              <a:rPr lang="es-419"/>
              <a:t>)</a:t>
            </a:r>
            <a:endParaRPr/>
          </a:p>
        </p:txBody>
      </p:sp>
      <p:pic>
        <p:nvPicPr>
          <p:cNvPr id="96" name="Google Shape;96;p18"/>
          <p:cNvPicPr preferRelativeResize="0"/>
          <p:nvPr/>
        </p:nvPicPr>
        <p:blipFill>
          <a:blip r:embed="rId4">
            <a:alphaModFix/>
          </a:blip>
          <a:stretch>
            <a:fillRect/>
          </a:stretch>
        </p:blipFill>
        <p:spPr>
          <a:xfrm>
            <a:off x="1218575" y="1171600"/>
            <a:ext cx="1832546" cy="3780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No al Patrón “Cono de Helado”</a:t>
            </a:r>
            <a:endParaRPr/>
          </a:p>
        </p:txBody>
      </p:sp>
      <p:sp>
        <p:nvSpPr>
          <p:cNvPr id="485" name="Google Shape;485;p72"/>
          <p:cNvSpPr txBox="1">
            <a:spLocks noGrp="1"/>
          </p:cNvSpPr>
          <p:nvPr>
            <p:ph type="body" idx="1"/>
          </p:nvPr>
        </p:nvSpPr>
        <p:spPr>
          <a:xfrm>
            <a:off x="311700" y="3305050"/>
            <a:ext cx="8520600" cy="126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En la automatización de pruebas hay que tener cuidado, ya que en ciertas ocasiones se tiende a perder el foco y a invertir en automatización en el nivel y grado no adecuado. [5]</a:t>
            </a:r>
            <a:endParaRPr/>
          </a:p>
        </p:txBody>
      </p:sp>
      <p:pic>
        <p:nvPicPr>
          <p:cNvPr id="486" name="Google Shape;486;p72"/>
          <p:cNvPicPr preferRelativeResize="0"/>
          <p:nvPr/>
        </p:nvPicPr>
        <p:blipFill>
          <a:blip r:embed="rId3">
            <a:alphaModFix/>
          </a:blip>
          <a:stretch>
            <a:fillRect/>
          </a:stretch>
        </p:blipFill>
        <p:spPr>
          <a:xfrm>
            <a:off x="3710288" y="1118513"/>
            <a:ext cx="1723424" cy="21262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Ejemplos de Aplicaciones</a:t>
            </a:r>
            <a:endParaRPr/>
          </a:p>
        </p:txBody>
      </p:sp>
      <p:pic>
        <p:nvPicPr>
          <p:cNvPr id="492" name="Google Shape;492;p73"/>
          <p:cNvPicPr preferRelativeResize="0"/>
          <p:nvPr/>
        </p:nvPicPr>
        <p:blipFill>
          <a:blip r:embed="rId3">
            <a:alphaModFix/>
          </a:blip>
          <a:stretch>
            <a:fillRect/>
          </a:stretch>
        </p:blipFill>
        <p:spPr>
          <a:xfrm>
            <a:off x="492975" y="1632225"/>
            <a:ext cx="1902850" cy="481300"/>
          </a:xfrm>
          <a:prstGeom prst="rect">
            <a:avLst/>
          </a:prstGeom>
          <a:noFill/>
          <a:ln>
            <a:noFill/>
          </a:ln>
        </p:spPr>
      </p:pic>
      <p:pic>
        <p:nvPicPr>
          <p:cNvPr id="493" name="Google Shape;493;p73"/>
          <p:cNvPicPr preferRelativeResize="0"/>
          <p:nvPr/>
        </p:nvPicPr>
        <p:blipFill>
          <a:blip r:embed="rId4">
            <a:alphaModFix/>
          </a:blip>
          <a:stretch>
            <a:fillRect/>
          </a:stretch>
        </p:blipFill>
        <p:spPr>
          <a:xfrm>
            <a:off x="2326125" y="3730738"/>
            <a:ext cx="1731650" cy="699025"/>
          </a:xfrm>
          <a:prstGeom prst="rect">
            <a:avLst/>
          </a:prstGeom>
          <a:noFill/>
          <a:ln>
            <a:noFill/>
          </a:ln>
        </p:spPr>
      </p:pic>
      <p:pic>
        <p:nvPicPr>
          <p:cNvPr id="494" name="Google Shape;494;p73"/>
          <p:cNvPicPr preferRelativeResize="0"/>
          <p:nvPr/>
        </p:nvPicPr>
        <p:blipFill>
          <a:blip r:embed="rId5">
            <a:alphaModFix/>
          </a:blip>
          <a:stretch>
            <a:fillRect/>
          </a:stretch>
        </p:blipFill>
        <p:spPr>
          <a:xfrm>
            <a:off x="7086625" y="3098429"/>
            <a:ext cx="699025" cy="699025"/>
          </a:xfrm>
          <a:prstGeom prst="rect">
            <a:avLst/>
          </a:prstGeom>
          <a:noFill/>
          <a:ln>
            <a:noFill/>
          </a:ln>
        </p:spPr>
      </p:pic>
      <p:pic>
        <p:nvPicPr>
          <p:cNvPr id="495" name="Google Shape;495;p73"/>
          <p:cNvPicPr preferRelativeResize="0"/>
          <p:nvPr/>
        </p:nvPicPr>
        <p:blipFill>
          <a:blip r:embed="rId6">
            <a:alphaModFix/>
          </a:blip>
          <a:stretch>
            <a:fillRect/>
          </a:stretch>
        </p:blipFill>
        <p:spPr>
          <a:xfrm>
            <a:off x="7086625" y="1440825"/>
            <a:ext cx="883019" cy="699024"/>
          </a:xfrm>
          <a:prstGeom prst="rect">
            <a:avLst/>
          </a:prstGeom>
          <a:noFill/>
          <a:ln>
            <a:noFill/>
          </a:ln>
        </p:spPr>
      </p:pic>
      <p:pic>
        <p:nvPicPr>
          <p:cNvPr id="496" name="Google Shape;496;p73"/>
          <p:cNvPicPr preferRelativeResize="0"/>
          <p:nvPr/>
        </p:nvPicPr>
        <p:blipFill>
          <a:blip r:embed="rId7">
            <a:alphaModFix/>
          </a:blip>
          <a:stretch>
            <a:fillRect/>
          </a:stretch>
        </p:blipFill>
        <p:spPr>
          <a:xfrm>
            <a:off x="4057775" y="1963923"/>
            <a:ext cx="1731649" cy="686752"/>
          </a:xfrm>
          <a:prstGeom prst="rect">
            <a:avLst/>
          </a:prstGeom>
          <a:noFill/>
          <a:ln>
            <a:noFill/>
          </a:ln>
        </p:spPr>
      </p:pic>
      <p:pic>
        <p:nvPicPr>
          <p:cNvPr id="497" name="Google Shape;497;p73"/>
          <p:cNvPicPr preferRelativeResize="0"/>
          <p:nvPr/>
        </p:nvPicPr>
        <p:blipFill>
          <a:blip r:embed="rId8">
            <a:alphaModFix/>
          </a:blip>
          <a:stretch>
            <a:fillRect/>
          </a:stretch>
        </p:blipFill>
        <p:spPr>
          <a:xfrm>
            <a:off x="1358500" y="2873926"/>
            <a:ext cx="665297" cy="686749"/>
          </a:xfrm>
          <a:prstGeom prst="rect">
            <a:avLst/>
          </a:prstGeom>
          <a:noFill/>
          <a:ln>
            <a:noFill/>
          </a:ln>
        </p:spPr>
      </p:pic>
      <p:pic>
        <p:nvPicPr>
          <p:cNvPr id="498" name="Google Shape;498;p73"/>
          <p:cNvPicPr preferRelativeResize="0"/>
          <p:nvPr/>
        </p:nvPicPr>
        <p:blipFill>
          <a:blip r:embed="rId9">
            <a:alphaModFix/>
          </a:blip>
          <a:stretch>
            <a:fillRect/>
          </a:stretch>
        </p:blipFill>
        <p:spPr>
          <a:xfrm>
            <a:off x="5110300" y="3847900"/>
            <a:ext cx="1090720" cy="686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Sumarizando</a:t>
            </a:r>
            <a:endParaRPr/>
          </a:p>
        </p:txBody>
      </p:sp>
      <p:sp>
        <p:nvSpPr>
          <p:cNvPr id="504" name="Google Shape;504;p7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419"/>
              <a:t>Una buena estrategia de automatización de pruebas conlleva más cosas que solo automatizar las pruebas en sí: crear un buen framework de automatización, parametrizar los tests, las ejecuciones para los distintos entornos, lanzar los test con distintos datos de prueba y gestionar dichos datos, sistemas de logs, buenos reportes con información que sirvan para obtener conclusiones, montar una buena infraestructura contra la que lanzar esos tests, paralelizarlos etc.</a:t>
            </a:r>
            <a:endParaRPr/>
          </a:p>
        </p:txBody>
      </p:sp>
      <p:pic>
        <p:nvPicPr>
          <p:cNvPr id="505" name="Google Shape;505;p74"/>
          <p:cNvPicPr preferRelativeResize="0"/>
          <p:nvPr/>
        </p:nvPicPr>
        <p:blipFill>
          <a:blip r:embed="rId3">
            <a:alphaModFix/>
          </a:blip>
          <a:stretch>
            <a:fillRect/>
          </a:stretch>
        </p:blipFill>
        <p:spPr>
          <a:xfrm>
            <a:off x="3002100" y="3431498"/>
            <a:ext cx="3139799" cy="1294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Ejercicio: Diseñar pruebas unitarias</a:t>
            </a:r>
            <a:endParaRPr/>
          </a:p>
        </p:txBody>
      </p:sp>
      <p:sp>
        <p:nvSpPr>
          <p:cNvPr id="511" name="Google Shape;511;p75"/>
          <p:cNvSpPr txBox="1">
            <a:spLocks noGrp="1"/>
          </p:cNvSpPr>
          <p:nvPr>
            <p:ph type="body" idx="1"/>
          </p:nvPr>
        </p:nvSpPr>
        <p:spPr>
          <a:xfrm>
            <a:off x="311700" y="1215250"/>
            <a:ext cx="7104900" cy="3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En los grupos del proyecto seleccionar dos clases (o componentes unitarios) del proyecto y para cada una:</a:t>
            </a:r>
            <a:endParaRPr/>
          </a:p>
          <a:p>
            <a:pPr marL="457200" lvl="0" indent="-342900" algn="l" rtl="0">
              <a:spcBef>
                <a:spcPts val="1600"/>
              </a:spcBef>
              <a:spcAft>
                <a:spcPts val="0"/>
              </a:spcAft>
              <a:buSzPts val="1800"/>
              <a:buChar char="●"/>
            </a:pPr>
            <a:r>
              <a:rPr lang="es-419"/>
              <a:t>Escribir pruebas que validen los atributos (¿Cuándo el valor de un atributo es válido y cuando no?).</a:t>
            </a:r>
            <a:endParaRPr/>
          </a:p>
          <a:p>
            <a:pPr marL="457200" lvl="0" indent="-342900" algn="l" rtl="0">
              <a:spcBef>
                <a:spcPts val="0"/>
              </a:spcBef>
              <a:spcAft>
                <a:spcPts val="0"/>
              </a:spcAft>
              <a:buSzPts val="1800"/>
              <a:buChar char="●"/>
            </a:pPr>
            <a:r>
              <a:rPr lang="es-419"/>
              <a:t>Escribir pares de entradas y salidas esperadas para cada uno de los métodos de acuerdo a las estrategias de selección de pruebas unitarias.</a:t>
            </a:r>
            <a:endParaRPr/>
          </a:p>
          <a:p>
            <a:pPr marL="0" lvl="0" indent="0" algn="l" rtl="0">
              <a:spcBef>
                <a:spcPts val="1600"/>
              </a:spcBef>
              <a:spcAft>
                <a:spcPts val="0"/>
              </a:spcAft>
              <a:buNone/>
            </a:pPr>
            <a:r>
              <a:rPr lang="es-419"/>
              <a:t>Hacerlo para al menos tres atributos y tres métodos no triviales de cada clase.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512" name="Google Shape;512;p75"/>
          <p:cNvPicPr preferRelativeResize="0"/>
          <p:nvPr/>
        </p:nvPicPr>
        <p:blipFill>
          <a:blip r:embed="rId3">
            <a:alphaModFix/>
          </a:blip>
          <a:stretch>
            <a:fillRect/>
          </a:stretch>
        </p:blipFill>
        <p:spPr>
          <a:xfrm>
            <a:off x="7666125" y="1375900"/>
            <a:ext cx="1261500" cy="126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Ejercicio: Preguntas</a:t>
            </a:r>
            <a:endParaRPr/>
          </a:p>
        </p:txBody>
      </p:sp>
      <p:sp>
        <p:nvSpPr>
          <p:cNvPr id="518" name="Google Shape;518;p76"/>
          <p:cNvSpPr txBox="1">
            <a:spLocks noGrp="1"/>
          </p:cNvSpPr>
          <p:nvPr>
            <p:ph type="body" idx="1"/>
          </p:nvPr>
        </p:nvSpPr>
        <p:spPr>
          <a:xfrm>
            <a:off x="311700" y="1215250"/>
            <a:ext cx="7104900" cy="37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En los grupos del proyecto discuta lo siguiente:</a:t>
            </a:r>
            <a:endParaRPr/>
          </a:p>
          <a:p>
            <a:pPr marL="457200" lvl="0" indent="-342900" algn="just" rtl="0">
              <a:spcBef>
                <a:spcPts val="1600"/>
              </a:spcBef>
              <a:spcAft>
                <a:spcPts val="0"/>
              </a:spcAft>
              <a:buSzPts val="1800"/>
              <a:buChar char="●"/>
            </a:pPr>
            <a:r>
              <a:rPr lang="es-419"/>
              <a:t>Plantee la posibilidad de usar una prueba de versión, en que escenario lo utilizarías?, argumente.</a:t>
            </a:r>
            <a:endParaRPr/>
          </a:p>
          <a:p>
            <a:pPr marL="457200" lvl="0" indent="-342900" algn="just" rtl="0">
              <a:spcBef>
                <a:spcPts val="0"/>
              </a:spcBef>
              <a:spcAft>
                <a:spcPts val="0"/>
              </a:spcAft>
              <a:buSzPts val="1800"/>
              <a:buChar char="●"/>
            </a:pPr>
            <a:r>
              <a:rPr lang="es-419"/>
              <a:t>Elabore una prueba basada en requerimientos a un requisito de tu sistema, considere todos los aspectos y características posibles para el mismo.</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519" name="Google Shape;519;p76"/>
          <p:cNvPicPr preferRelativeResize="0"/>
          <p:nvPr/>
        </p:nvPicPr>
        <p:blipFill>
          <a:blip r:embed="rId3">
            <a:alphaModFix/>
          </a:blip>
          <a:stretch>
            <a:fillRect/>
          </a:stretch>
        </p:blipFill>
        <p:spPr>
          <a:xfrm>
            <a:off x="7666125" y="1375900"/>
            <a:ext cx="1261500" cy="1261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Referencias</a:t>
            </a:r>
            <a:endParaRPr/>
          </a:p>
        </p:txBody>
      </p:sp>
      <p:sp>
        <p:nvSpPr>
          <p:cNvPr id="525" name="Google Shape;525;p7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sz="1200"/>
              <a:t>[1] -- Guru99 What is software testing? Introduction, definition &amp; types. Disponible en: </a:t>
            </a:r>
            <a:r>
              <a:rPr lang="es-419" sz="1200" u="sng">
                <a:solidFill>
                  <a:schemeClr val="hlink"/>
                </a:solidFill>
                <a:hlinkClick r:id="rId3"/>
              </a:rPr>
              <a:t>https://bit.ly/2ZJi6dw</a:t>
            </a:r>
            <a:endParaRPr sz="1200"/>
          </a:p>
          <a:p>
            <a:pPr marL="0" lvl="0" indent="0" algn="just" rtl="0">
              <a:spcBef>
                <a:spcPts val="1600"/>
              </a:spcBef>
              <a:spcAft>
                <a:spcPts val="0"/>
              </a:spcAft>
              <a:buNone/>
            </a:pPr>
            <a:r>
              <a:rPr lang="es-419" sz="1200"/>
              <a:t>[2] -- I. Sommerville. Ingeniería de Software, 9th ed. México: PEARSON EDUCACIÓN, 2011.</a:t>
            </a:r>
            <a:endParaRPr sz="1200"/>
          </a:p>
          <a:p>
            <a:pPr marL="0" lvl="0" indent="0" algn="just" rtl="0">
              <a:spcBef>
                <a:spcPts val="1600"/>
              </a:spcBef>
              <a:spcAft>
                <a:spcPts val="0"/>
              </a:spcAft>
              <a:buNone/>
            </a:pPr>
            <a:r>
              <a:rPr lang="es-419" sz="1200"/>
              <a:t>[3] -- A. Crespo. (2018, Jan 11). Automatización de pruebas [Online]. Available: </a:t>
            </a:r>
            <a:r>
              <a:rPr lang="es-419" sz="1200" u="sng">
                <a:solidFill>
                  <a:schemeClr val="hlink"/>
                </a:solidFill>
                <a:hlinkClick r:id="rId4"/>
              </a:rPr>
              <a:t>https://bit.ly/2UJW5aT</a:t>
            </a:r>
            <a:r>
              <a:rPr lang="es-419" sz="1200"/>
              <a:t> </a:t>
            </a:r>
            <a:endParaRPr sz="1200"/>
          </a:p>
          <a:p>
            <a:pPr marL="0" lvl="0" indent="0" algn="just" rtl="0">
              <a:spcBef>
                <a:spcPts val="1600"/>
              </a:spcBef>
              <a:spcAft>
                <a:spcPts val="0"/>
              </a:spcAft>
              <a:buNone/>
            </a:pPr>
            <a:r>
              <a:rPr lang="es-419" sz="1200"/>
              <a:t>[4] -- E. S. Alberola (2017, Feb 22). ¿Cómo automatizar pruebas y no morir en el intento? [Online]. Available: </a:t>
            </a:r>
            <a:r>
              <a:rPr lang="es-419" sz="1200" u="sng">
                <a:solidFill>
                  <a:schemeClr val="hlink"/>
                </a:solidFill>
                <a:hlinkClick r:id="rId5"/>
              </a:rPr>
              <a:t>https://bit.ly/2V2A7F6</a:t>
            </a:r>
            <a:r>
              <a:rPr lang="es-419" sz="1200"/>
              <a:t> </a:t>
            </a:r>
            <a:endParaRPr sz="1200"/>
          </a:p>
          <a:p>
            <a:pPr marL="0" lvl="0" indent="0" algn="just" rtl="0">
              <a:spcBef>
                <a:spcPts val="1600"/>
              </a:spcBef>
              <a:spcAft>
                <a:spcPts val="1600"/>
              </a:spcAft>
              <a:buClr>
                <a:schemeClr val="dk1"/>
              </a:buClr>
              <a:buSzPts val="1100"/>
              <a:buFont typeface="Arial"/>
              <a:buNone/>
            </a:pPr>
            <a:r>
              <a:rPr lang="es-419" sz="1200"/>
              <a:t>[5] -- A. M. del C. García. (2015, Jan 23). “Vamos a automatizar pruebas”. ¿Qué significa esto? ¿Realmente por dónde deberíamos empezar a automatizar? [Online]. Available: </a:t>
            </a:r>
            <a:r>
              <a:rPr lang="es-419" sz="1200" u="sng">
                <a:solidFill>
                  <a:schemeClr val="hlink"/>
                </a:solidFill>
                <a:hlinkClick r:id="rId6"/>
              </a:rPr>
              <a:t>https://bit.ly/2vrBYnE</a:t>
            </a:r>
            <a:r>
              <a:rPr lang="es-419" sz="1200"/>
              <a:t>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t>Introducción: ¿Para qué probar el software?</a:t>
            </a:r>
            <a:endParaRPr/>
          </a:p>
        </p:txBody>
      </p:sp>
      <p:sp>
        <p:nvSpPr>
          <p:cNvPr id="102" name="Google Shape;102;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El software está involucrado en entornos que no admiten fallos: bancos, hospitales, aviones, el mundo de los negocios, etc.</a:t>
            </a:r>
            <a:endParaRPr/>
          </a:p>
          <a:p>
            <a:pPr marL="457200" lvl="0" indent="-342900" algn="l" rtl="0">
              <a:spcBef>
                <a:spcPts val="0"/>
              </a:spcBef>
              <a:spcAft>
                <a:spcPts val="0"/>
              </a:spcAft>
              <a:buSzPts val="1800"/>
              <a:buChar char="●"/>
            </a:pPr>
            <a:r>
              <a:rPr lang="es-419"/>
              <a:t>Probar software es importante porque las fallas pueden ser sumamente costosas y peligrosas.</a:t>
            </a:r>
            <a:endParaRPr/>
          </a:p>
          <a:p>
            <a:pPr marL="457200" lvl="0" indent="-342900" algn="l" rtl="0">
              <a:spcBef>
                <a:spcPts val="0"/>
              </a:spcBef>
              <a:spcAft>
                <a:spcPts val="0"/>
              </a:spcAft>
              <a:buSzPts val="1800"/>
              <a:buChar char="●"/>
            </a:pPr>
            <a:r>
              <a:rPr lang="es-419"/>
              <a:t>Las fallas en el software pueden traer consecuencias catastróficas como pérdidas humanas o pérdidas de grandes sumas de dinero.</a:t>
            </a:r>
            <a:endParaRPr/>
          </a:p>
          <a:p>
            <a:pPr marL="457200" lvl="0" indent="-342900" algn="l" rtl="0">
              <a:spcBef>
                <a:spcPts val="0"/>
              </a:spcBef>
              <a:spcAft>
                <a:spcPts val="0"/>
              </a:spcAft>
              <a:buSzPts val="1800"/>
              <a:buChar char="●"/>
            </a:pPr>
            <a:r>
              <a:rPr lang="es-419"/>
              <a:t>Incluso en softwares pequeños las pruebas no son opcionales.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03" name="Google Shape;103;p19"/>
          <p:cNvPicPr preferRelativeResize="0"/>
          <p:nvPr/>
        </p:nvPicPr>
        <p:blipFill>
          <a:blip r:embed="rId3">
            <a:alphaModFix/>
          </a:blip>
          <a:stretch>
            <a:fillRect/>
          </a:stretch>
        </p:blipFill>
        <p:spPr>
          <a:xfrm>
            <a:off x="6638175" y="3004875"/>
            <a:ext cx="2255175" cy="198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Objetivos de probar el software</a:t>
            </a:r>
            <a:endParaRPr/>
          </a:p>
        </p:txBody>
      </p:sp>
      <p:sp>
        <p:nvSpPr>
          <p:cNvPr id="109" name="Google Shape;109;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Las pruebas intentan demostrar que un programa hace lo que se intenta que haga, así como descubrir defectos en el programa antes de usarlo.</a:t>
            </a: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r>
              <a:rPr lang="es-419"/>
              <a:t>incorrectos, corrupción de datos etc.</a:t>
            </a:r>
            <a:endParaRPr/>
          </a:p>
        </p:txBody>
      </p:sp>
      <p:sp>
        <p:nvSpPr>
          <p:cNvPr id="110" name="Google Shape;110;p20"/>
          <p:cNvSpPr/>
          <p:nvPr/>
        </p:nvSpPr>
        <p:spPr>
          <a:xfrm>
            <a:off x="378000" y="2108650"/>
            <a:ext cx="4064700" cy="274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Clr>
                <a:schemeClr val="dk1"/>
              </a:buClr>
              <a:buSzPts val="1100"/>
              <a:buFont typeface="Arial"/>
              <a:buNone/>
            </a:pPr>
            <a:r>
              <a:rPr lang="es-419" sz="2400">
                <a:solidFill>
                  <a:schemeClr val="dk1"/>
                </a:solidFill>
                <a:latin typeface="Old Standard TT"/>
                <a:ea typeface="Old Standard TT"/>
                <a:cs typeface="Old Standard TT"/>
                <a:sym typeface="Old Standard TT"/>
              </a:rPr>
              <a:t>Demostrar al desarrollador y al cliente que el software cumple con los requisitos. Una prueba por cada requisito o característica.</a:t>
            </a:r>
            <a:endParaRPr sz="2400"/>
          </a:p>
        </p:txBody>
      </p:sp>
      <p:sp>
        <p:nvSpPr>
          <p:cNvPr id="111" name="Google Shape;111;p20"/>
          <p:cNvSpPr/>
          <p:nvPr/>
        </p:nvSpPr>
        <p:spPr>
          <a:xfrm>
            <a:off x="4716900" y="2108650"/>
            <a:ext cx="4064700" cy="274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s-419" sz="1800">
                <a:solidFill>
                  <a:schemeClr val="dk1"/>
                </a:solidFill>
                <a:latin typeface="Old Standard TT"/>
                <a:ea typeface="Old Standard TT"/>
                <a:cs typeface="Old Standard TT"/>
                <a:sym typeface="Old Standard TT"/>
              </a:rPr>
              <a:t>Encontrar situaciones donde el comportamiento del software es incorrecto. Esto para erradicar los comportamientos indeseables, como caídas del sistema, interacciones no deseadas con otros sistemas, cálculos incorrectos y corrupción de datos.</a:t>
            </a:r>
            <a:endParaRPr/>
          </a:p>
        </p:txBody>
      </p:sp>
      <p:pic>
        <p:nvPicPr>
          <p:cNvPr id="112" name="Google Shape;112;p20"/>
          <p:cNvPicPr preferRelativeResize="0"/>
          <p:nvPr/>
        </p:nvPicPr>
        <p:blipFill>
          <a:blip r:embed="rId3">
            <a:alphaModFix/>
          </a:blip>
          <a:stretch>
            <a:fillRect/>
          </a:stretch>
        </p:blipFill>
        <p:spPr>
          <a:xfrm>
            <a:off x="3514775" y="4114350"/>
            <a:ext cx="1115674" cy="1115674"/>
          </a:xfrm>
          <a:prstGeom prst="rect">
            <a:avLst/>
          </a:prstGeom>
          <a:noFill/>
          <a:ln>
            <a:noFill/>
          </a:ln>
        </p:spPr>
      </p:pic>
      <p:pic>
        <p:nvPicPr>
          <p:cNvPr id="113" name="Google Shape;113;p20"/>
          <p:cNvPicPr preferRelativeResize="0"/>
          <p:nvPr/>
        </p:nvPicPr>
        <p:blipFill>
          <a:blip r:embed="rId4">
            <a:alphaModFix/>
          </a:blip>
          <a:stretch>
            <a:fillRect/>
          </a:stretch>
        </p:blipFill>
        <p:spPr>
          <a:xfrm>
            <a:off x="7176125" y="4284950"/>
            <a:ext cx="1890151" cy="945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Error, defecto y fallo</a:t>
            </a:r>
            <a:endParaRPr/>
          </a:p>
        </p:txBody>
      </p:sp>
      <p:sp>
        <p:nvSpPr>
          <p:cNvPr id="119" name="Google Shape;119;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419" b="1"/>
              <a:t>Error:</a:t>
            </a:r>
            <a:r>
              <a:rPr lang="es-419"/>
              <a:t> Una equivocación de una persona al desarrollar una actividad de desarrollo de software.</a:t>
            </a:r>
            <a:endParaRPr/>
          </a:p>
          <a:p>
            <a:pPr marL="0" lvl="0" indent="0" algn="just" rtl="0">
              <a:spcBef>
                <a:spcPts val="1600"/>
              </a:spcBef>
              <a:spcAft>
                <a:spcPts val="0"/>
              </a:spcAft>
              <a:buNone/>
            </a:pPr>
            <a:r>
              <a:rPr lang="es-419" b="1"/>
              <a:t>Defecto:</a:t>
            </a:r>
            <a:r>
              <a:rPr lang="es-419"/>
              <a:t> Desperfecto en un componente que puede causar que el mismo falle en sus funciones.</a:t>
            </a:r>
            <a:endParaRPr/>
          </a:p>
          <a:p>
            <a:pPr marL="0" lvl="0" indent="0" algn="just" rtl="0">
              <a:spcBef>
                <a:spcPts val="1600"/>
              </a:spcBef>
              <a:spcAft>
                <a:spcPts val="0"/>
              </a:spcAft>
              <a:buNone/>
            </a:pPr>
            <a:r>
              <a:rPr lang="es-419" b="1"/>
              <a:t>Fallo:</a:t>
            </a:r>
            <a:r>
              <a:rPr lang="es-419"/>
              <a:t> Manifestación visible de un defecto.</a:t>
            </a:r>
            <a:endParaRPr/>
          </a:p>
          <a:p>
            <a:pPr marL="0" lvl="0" indent="0" algn="ctr" rtl="0">
              <a:spcBef>
                <a:spcPts val="1600"/>
              </a:spcBef>
              <a:spcAft>
                <a:spcPts val="1600"/>
              </a:spcAft>
              <a:buNone/>
            </a:pPr>
            <a:r>
              <a:rPr lang="es-419" i="1"/>
              <a:t>“Defecto es una vista interna, lo ven los desarrolladores, falla es la vista externa, la ven los usuarios”.</a:t>
            </a:r>
            <a:r>
              <a:rPr lang="es-419"/>
              <a:t> [it-mentor]</a:t>
            </a:r>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4521</Words>
  <Application>Microsoft Office PowerPoint</Application>
  <PresentationFormat>Presentación en pantalla (16:9)</PresentationFormat>
  <Paragraphs>384</Paragraphs>
  <Slides>65</Slides>
  <Notes>65</Notes>
  <HiddenSlides>1</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65</vt:i4>
      </vt:variant>
    </vt:vector>
  </HeadingPairs>
  <TitlesOfParts>
    <vt:vector size="68" baseType="lpstr">
      <vt:lpstr>Old Standard TT</vt:lpstr>
      <vt:lpstr>Arial</vt:lpstr>
      <vt:lpstr>Paperback</vt:lpstr>
      <vt:lpstr>Pruebas de software: Técnicas</vt:lpstr>
      <vt:lpstr>Agenda</vt:lpstr>
      <vt:lpstr>Introducción: ¿Para qué probar?</vt:lpstr>
      <vt:lpstr>¿Para qué probar el software?</vt:lpstr>
      <vt:lpstr>¿Para qué probar el software?</vt:lpstr>
      <vt:lpstr>¿Para qué probar el software?</vt:lpstr>
      <vt:lpstr>Introducción: ¿Para qué probar el software?</vt:lpstr>
      <vt:lpstr>Objetivos de probar el software</vt:lpstr>
      <vt:lpstr>Error, defecto y fallo</vt:lpstr>
      <vt:lpstr>Pruebas de validación y de defecto</vt:lpstr>
      <vt:lpstr>Validación y verificación</vt:lpstr>
      <vt:lpstr>Inspecciones o revisiones de software</vt:lpstr>
      <vt:lpstr>¿Hasta qué punto validar y verificar?</vt:lpstr>
      <vt:lpstr>Qué es una prueba: el proceso de prueba tradicional</vt:lpstr>
      <vt:lpstr>Etapas de prueba</vt:lpstr>
      <vt:lpstr>Pruebas de desarrollo</vt:lpstr>
      <vt:lpstr>Pruebas de desarrollo: Pruebas unitarias</vt:lpstr>
      <vt:lpstr>Pruebas unitarias: Ejemplo</vt:lpstr>
      <vt:lpstr>Pruebas unitarias: los mocks</vt:lpstr>
      <vt:lpstr>Mock: Ejemplos</vt:lpstr>
      <vt:lpstr>¿Cómo elegir los casos de pruebas unitarias?</vt:lpstr>
      <vt:lpstr>Estrategias: Prueba de partición</vt:lpstr>
      <vt:lpstr>Estrategias: Pruebas basadas en lineamientos</vt:lpstr>
      <vt:lpstr>Pruebas de desarrollo: Pruebas de componentes</vt:lpstr>
      <vt:lpstr>Pruebas de componentes: errores en interfaces</vt:lpstr>
      <vt:lpstr>Lineamientos para las pruebas de interfaz</vt:lpstr>
      <vt:lpstr>Integración y pruebas incrementales</vt:lpstr>
      <vt:lpstr>Pruebas de desarrollo: Pruebas del sistema</vt:lpstr>
      <vt:lpstr>Pruebas de sistema: Casos de uso</vt:lpstr>
      <vt:lpstr>Pruebas de sistema</vt:lpstr>
      <vt:lpstr>Test Driven Development</vt:lpstr>
      <vt:lpstr>Desarrollo Dirigido por Pruebas</vt:lpstr>
      <vt:lpstr>Proceso TDD Fundamental</vt:lpstr>
      <vt:lpstr>¿Porqué surgió la TDD?</vt:lpstr>
      <vt:lpstr>Beneficios</vt:lpstr>
      <vt:lpstr>Pruebas de versión</vt:lpstr>
      <vt:lpstr>Pruebas de versión</vt:lpstr>
      <vt:lpstr>Pruebas basadas en requerimientos</vt:lpstr>
      <vt:lpstr>Pruebas de escenario</vt:lpstr>
      <vt:lpstr>Pruebas de rendimiento</vt:lpstr>
      <vt:lpstr>Presentación de PowerPoint</vt:lpstr>
      <vt:lpstr>Pruebas de usuario</vt:lpstr>
      <vt:lpstr>Tipos de pruebas de usuario</vt:lpstr>
      <vt:lpstr>Pruebas de Aceptación</vt:lpstr>
      <vt:lpstr>Caja blanca y negra</vt:lpstr>
      <vt:lpstr>Caja Blanca</vt:lpstr>
      <vt:lpstr>Caja blanca</vt:lpstr>
      <vt:lpstr>Tipo de pruebas de caja blanca</vt:lpstr>
      <vt:lpstr>Caja negra</vt:lpstr>
      <vt:lpstr>Tipos de pruebas de caja negra</vt:lpstr>
      <vt:lpstr>Herramientas para pruebas de software</vt:lpstr>
      <vt:lpstr>¿Porqué usar herramientas?</vt:lpstr>
      <vt:lpstr>Ejemplos</vt:lpstr>
      <vt:lpstr>JUnit5</vt:lpstr>
      <vt:lpstr>JMeter</vt:lpstr>
      <vt:lpstr>Automatización</vt:lpstr>
      <vt:lpstr>Vamos a automatizar pruebas</vt:lpstr>
      <vt:lpstr>Definición</vt:lpstr>
      <vt:lpstr>Pirámide de Cohn</vt:lpstr>
      <vt:lpstr>No al Patrón “Cono de Helado”</vt:lpstr>
      <vt:lpstr>Ejemplos de Aplicaciones</vt:lpstr>
      <vt:lpstr>Sumarizando</vt:lpstr>
      <vt:lpstr>Ejercicio: Diseñar pruebas unitarias</vt:lpstr>
      <vt:lpstr>Ejercicio: Preguntas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Pruebas de software: Técnicas</dc:title>
  <cp:lastModifiedBy>Jhonny Alexander Parra Barrera</cp:lastModifiedBy>
  <cp:revision>1</cp:revision>
  <dcterms:modified xsi:type="dcterms:W3CDTF">2019-05-02T18:45:02Z</dcterms:modified>
</cp:coreProperties>
</file>